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1" r:id="rId1"/>
    <p:sldMasterId id="2147483673" r:id="rId2"/>
  </p:sldMasterIdLst>
  <p:notesMasterIdLst>
    <p:notesMasterId r:id="rId22"/>
  </p:notesMasterIdLst>
  <p:sldIdLst>
    <p:sldId id="257" r:id="rId3"/>
    <p:sldId id="261" r:id="rId4"/>
    <p:sldId id="408" r:id="rId5"/>
    <p:sldId id="310" r:id="rId6"/>
    <p:sldId id="311" r:id="rId7"/>
    <p:sldId id="331" r:id="rId8"/>
    <p:sldId id="352" r:id="rId9"/>
    <p:sldId id="312" r:id="rId10"/>
    <p:sldId id="315" r:id="rId11"/>
    <p:sldId id="313" r:id="rId12"/>
    <p:sldId id="426" r:id="rId13"/>
    <p:sldId id="446" r:id="rId14"/>
    <p:sldId id="322" r:id="rId15"/>
    <p:sldId id="323" r:id="rId16"/>
    <p:sldId id="412" r:id="rId17"/>
    <p:sldId id="366" r:id="rId18"/>
    <p:sldId id="436" r:id="rId19"/>
    <p:sldId id="316" r:id="rId20"/>
    <p:sldId id="319" r:id="rId21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A172BCC5-6E1F-4359-8E38-80D6911C0AAB}">
          <p14:sldIdLst>
            <p14:sldId id="257"/>
            <p14:sldId id="261"/>
            <p14:sldId id="408"/>
          </p14:sldIdLst>
        </p14:section>
        <p14:section name="湖南" id="{2CE2D4BB-738E-434F-B7B9-61F90EC3B3E2}">
          <p14:sldIdLst>
            <p14:sldId id="310"/>
            <p14:sldId id="311"/>
            <p14:sldId id="331"/>
            <p14:sldId id="352"/>
            <p14:sldId id="312"/>
            <p14:sldId id="315"/>
            <p14:sldId id="313"/>
            <p14:sldId id="426"/>
            <p14:sldId id="446"/>
            <p14:sldId id="322"/>
            <p14:sldId id="323"/>
            <p14:sldId id="412"/>
            <p14:sldId id="366"/>
            <p14:sldId id="436"/>
            <p14:sldId id="316"/>
            <p14:sldId id="31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13"/>
    <p:restoredTop sz="94694"/>
  </p:normalViewPr>
  <p:slideViewPr>
    <p:cSldViewPr snapToGrid="0">
      <p:cViewPr varScale="1">
        <p:scale>
          <a:sx n="107" d="100"/>
          <a:sy n="107" d="100"/>
        </p:scale>
        <p:origin x="44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845603-576B-6440-9C7E-4A13A3696B0A}" type="datetimeFigureOut">
              <a:rPr kumimoji="1" lang="zh-CN" altLang="en-US" smtClean="0"/>
              <a:t>2025/5/19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A82848-B679-C140-BEC2-E07E05C273F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AD31C87-9431-A0CD-2118-9EB46486A92E}" type="slidenum">
              <a:rPr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09FA1367-5FD0-6C41-B967-FE8A4CACBD97}" type="slidenum">
              <a:rPr lang="en-US" altLang="zh-CN"/>
              <a:t>10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1925838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09FA1367-5FD0-6C41-B967-FE8A4CACBD97}" type="slidenum">
              <a:rPr lang="en-US" altLang="zh-CN"/>
              <a:t>11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17315273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09FA1367-5FD0-6C41-B967-FE8A4CACBD97}" type="slidenum">
              <a:rPr lang="en-US" altLang="zh-CN"/>
              <a:t>12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29498968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09FA1367-5FD0-6C41-B967-FE8A4CACBD97}" type="slidenum">
              <a:rPr lang="en-US" altLang="zh-CN"/>
              <a:t>13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17594894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09FA1367-5FD0-6C41-B967-FE8A4CACBD97}" type="slidenum">
              <a:rPr lang="en-US" altLang="zh-CN"/>
              <a:t>14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39126653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09FA1367-5FD0-6C41-B967-FE8A4CACBD97}" type="slidenum">
              <a:rPr lang="en-US" altLang="zh-CN"/>
              <a:t>15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42365830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09FA1367-5FD0-6C41-B967-FE8A4CACBD97}" type="slidenum">
              <a:rPr lang="en-US" altLang="zh-CN"/>
              <a:t>16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12872429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09FA1367-5FD0-6C41-B967-FE8A4CACBD97}" type="slidenum">
              <a:rPr lang="en-US" altLang="zh-CN"/>
              <a:t>17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4592940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09FA1367-5FD0-6C41-B967-FE8A4CACBD97}" type="slidenum">
              <a:rPr lang="en-US" altLang="zh-CN"/>
              <a:t>18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26014557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09FA1367-5FD0-6C41-B967-FE8A4CACBD97}" type="slidenum">
              <a:rPr lang="en-US" altLang="zh-CN"/>
              <a:t>19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1128745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A82848-B679-C140-BEC2-E07E05C273FE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923314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03E85C-A2B6-DC40-190B-28DDB254E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9718F26-9E1A-0469-7F8B-8A32E616FC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70321D6-BCF5-124C-544E-F3DAA87E14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3464D2-06D9-C0CC-5989-055A873904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A82848-B679-C140-BEC2-E07E05C273FE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240012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09FA1367-5FD0-6C41-B967-FE8A4CACBD97}" type="slidenum">
              <a:rPr lang="en-US" altLang="zh-CN"/>
              <a:t>4</a:t>
            </a:fld>
            <a:endParaRPr lang="zh-C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09FA1367-5FD0-6C41-B967-FE8A4CACBD97}" type="slidenum">
              <a:rPr lang="en-US" altLang="zh-CN"/>
              <a:t>5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34146293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09FA1367-5FD0-6C41-B967-FE8A4CACBD97}" type="slidenum">
              <a:rPr lang="en-US" altLang="zh-CN"/>
              <a:t>6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38143726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09FA1367-5FD0-6C41-B967-FE8A4CACBD97}" type="slidenum">
              <a:rPr lang="en-US" altLang="zh-CN"/>
              <a:t>7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26447967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09FA1367-5FD0-6C41-B967-FE8A4CACBD97}" type="slidenum">
              <a:rPr lang="en-US" altLang="zh-CN"/>
              <a:t>8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8552593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09FA1367-5FD0-6C41-B967-FE8A4CACBD97}" type="slidenum">
              <a:rPr lang="en-US" altLang="zh-CN"/>
              <a:t>9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1279623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4B4C75-54F8-2B4A-159C-8F639BB29F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3F4EA4F-7B06-4349-B1B6-A99B9DB8CB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5C624A2-09D8-6CA9-EAE7-A51BC3044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FB35-DFD4-4690-9AAE-C0F16A8333DE}" type="datetimeFigureOut">
              <a:rPr lang="zh-CN" altLang="en-US" smtClean="0"/>
              <a:t>2025/5/19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F68FDF9-EBA9-ED94-30CE-D27136271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60BEA6-1B75-5181-0676-88F7BA112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D7D95-9004-433E-94C6-B65D17085B0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60012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DD85B8-3155-5682-4597-869D0D693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BD4CE4-A3B8-9DFD-E4C2-71A637DB84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298ACDB-4695-A449-9F06-E13205A3C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FB35-DFD4-4690-9AAE-C0F16A8333DE}" type="datetimeFigureOut">
              <a:rPr lang="zh-CN" altLang="en-US" smtClean="0"/>
              <a:t>2025/5/19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EA3FFBC-EE8A-3C36-1967-E79B9438F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4BC62DE-9B0B-5FA6-D69C-56F32316F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D7D95-9004-433E-94C6-B65D17085B0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7887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82F4623-F2CC-3495-8F9E-6366D474D5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EFAF7F2-22C5-3976-E6E6-DDA0DA700E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C179A1-CCAE-52F9-5A82-4DD0E730D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FB35-DFD4-4690-9AAE-C0F16A8333DE}" type="datetimeFigureOut">
              <a:rPr lang="zh-CN" altLang="en-US" smtClean="0"/>
              <a:t>2025/5/19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4490A36-778A-5483-ADFF-BA12864D4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05327BA-964D-73A3-A184-37AA113F5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D7D95-9004-433E-94C6-B65D17085B0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28104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1876F-D65B-4E48-AF2C-97310026EEC6}" type="datetimeFigureOut">
              <a:rPr kumimoji="1" lang="zh-CN" altLang="en-US" smtClean="0"/>
              <a:t>2025/5/19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B3DB8-C815-F247-88EF-141D5675C65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228287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1876F-D65B-4E48-AF2C-97310026EEC6}" type="datetimeFigureOut">
              <a:rPr kumimoji="1" lang="zh-CN" altLang="en-US" smtClean="0"/>
              <a:t>2025/5/19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B3DB8-C815-F247-88EF-141D5675C65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978277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1876F-D65B-4E48-AF2C-97310026EEC6}" type="datetimeFigureOut">
              <a:rPr kumimoji="1" lang="zh-CN" altLang="en-US" smtClean="0"/>
              <a:t>2025/5/19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B3DB8-C815-F247-88EF-141D5675C65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685480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1876F-D65B-4E48-AF2C-97310026EEC6}" type="datetimeFigureOut">
              <a:rPr kumimoji="1" lang="zh-CN" altLang="en-US" smtClean="0"/>
              <a:t>2025/5/19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B3DB8-C815-F247-88EF-141D5675C65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629951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1876F-D65B-4E48-AF2C-97310026EEC6}" type="datetimeFigureOut">
              <a:rPr kumimoji="1" lang="zh-CN" altLang="en-US" smtClean="0"/>
              <a:t>2025/5/19</a:t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B3DB8-C815-F247-88EF-141D5675C65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432901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1876F-D65B-4E48-AF2C-97310026EEC6}" type="datetimeFigureOut">
              <a:rPr kumimoji="1" lang="zh-CN" altLang="en-US" smtClean="0"/>
              <a:t>2025/5/19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B3DB8-C815-F247-88EF-141D5675C65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987675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1876F-D65B-4E48-AF2C-97310026EEC6}" type="datetimeFigureOut">
              <a:rPr kumimoji="1" lang="zh-CN" altLang="en-US" smtClean="0"/>
              <a:t>2025/5/19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B3DB8-C815-F247-88EF-141D5675C65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004717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1876F-D65B-4E48-AF2C-97310026EEC6}" type="datetimeFigureOut">
              <a:rPr kumimoji="1" lang="zh-CN" altLang="en-US" smtClean="0"/>
              <a:t>2025/5/19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B3DB8-C815-F247-88EF-141D5675C65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58844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9641F6-6A18-2452-529D-EA92262B7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E27DE4C-2BBA-2CD0-0F78-EC5CECC4B3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EACF9F-ACBC-EC77-F655-E9D84F49B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FB35-DFD4-4690-9AAE-C0F16A8333DE}" type="datetimeFigureOut">
              <a:rPr lang="zh-CN" altLang="en-US" smtClean="0"/>
              <a:t>2025/5/19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96514F-BC29-3894-4670-72978B1A5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3CB2550-280A-DB9E-8172-09476A506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D7D95-9004-433E-94C6-B65D17085B0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57677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1876F-D65B-4E48-AF2C-97310026EEC6}" type="datetimeFigureOut">
              <a:rPr kumimoji="1" lang="zh-CN" altLang="en-US" smtClean="0"/>
              <a:t>2025/5/19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B3DB8-C815-F247-88EF-141D5675C65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539388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1876F-D65B-4E48-AF2C-97310026EEC6}" type="datetimeFigureOut">
              <a:rPr kumimoji="1" lang="zh-CN" altLang="en-US" smtClean="0"/>
              <a:t>2025/5/19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B3DB8-C815-F247-88EF-141D5675C65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120294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1876F-D65B-4E48-AF2C-97310026EEC6}" type="datetimeFigureOut">
              <a:rPr kumimoji="1" lang="zh-CN" altLang="en-US" smtClean="0"/>
              <a:t>2025/5/19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B3DB8-C815-F247-88EF-141D5675C65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12134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D36A84-E468-E0CF-E8BA-AEE846CCA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6337EAB-3512-E8D4-4F50-63211DEC6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1876F-D65B-4E48-AF2C-97310026EEC6}" type="datetimeFigureOut">
              <a:rPr kumimoji="1" lang="zh-CN" altLang="en-US" smtClean="0"/>
              <a:t>2025/5/19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21575A1-B9DF-2552-F217-E188CAB8A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9EFEA5B-F894-199B-EF17-C9DC4F588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B3DB8-C815-F247-88EF-141D5675C65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27611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9628068-3346-1479-86AA-47326021A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9289A0C-846D-E190-B477-AD01250A24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1D82DD5-D779-A485-782D-0118DA94B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FB35-DFD4-4690-9AAE-C0F16A8333DE}" type="datetimeFigureOut">
              <a:rPr lang="zh-CN" altLang="en-US" smtClean="0"/>
              <a:t>2025/5/19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472C37B-3854-CFF5-F02E-6FF89B486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7CF0E97-05C8-75D1-390F-544A9441C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D7D95-9004-433E-94C6-B65D17085B0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4966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F6C0081-5B13-E0D1-CC5A-96FF78130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39F69D4-EDFA-6040-1421-B37DF0DDDB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DC09B80-A5AF-2979-BB65-A37FD0408D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6FBF64-00C1-5DD7-4F3B-B3D089C99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FB35-DFD4-4690-9AAE-C0F16A8333DE}" type="datetimeFigureOut">
              <a:rPr lang="zh-CN" altLang="en-US" smtClean="0"/>
              <a:t>2025/5/19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46234DD-206B-E9C6-E8F4-6DCD47441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B6CF881-6B4C-E2B4-9779-208FF95C6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D7D95-9004-433E-94C6-B65D17085B0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953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7ECA5C1-8F09-3F14-E726-320DF8CB4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43900A9-5BBB-68BA-98F8-D678CAEF37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ADD16A6-3453-7890-6A4E-EC0E38700E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0A5F0A1-4348-07AB-D905-9E67561650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F151B07-B57D-3ED1-3BD0-DFC55BB2FE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A49B784-6EC9-81CB-99FA-7F2884CCD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FB35-DFD4-4690-9AAE-C0F16A8333DE}" type="datetimeFigureOut">
              <a:rPr lang="zh-CN" altLang="en-US" smtClean="0"/>
              <a:t>2025/5/19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364845D-EE40-4826-8A41-D33E7F2F7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BF1BAB7-60EE-D9E1-A8C3-19C2EA0CD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D7D95-9004-433E-94C6-B65D17085B0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6457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5E41D7-2655-8311-18FD-0E2DAC628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0DD87DA-7CC0-8923-E8E4-D774D56FE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FB35-DFD4-4690-9AAE-C0F16A8333DE}" type="datetimeFigureOut">
              <a:rPr lang="zh-CN" altLang="en-US" smtClean="0"/>
              <a:t>2025/5/19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D3BBA1A-8D52-EB15-D686-A06158DE5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39DA59E-EA4B-2753-C2F4-7453ACE2C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D7D95-9004-433E-94C6-B65D17085B0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927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86F1D9D-6A0B-D4C4-83B2-E38565B93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FB35-DFD4-4690-9AAE-C0F16A8333DE}" type="datetimeFigureOut">
              <a:rPr lang="zh-CN" altLang="en-US" smtClean="0"/>
              <a:t>2025/5/19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77334E4-16E0-1757-7C6B-8AAEDD34F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E3527E4-F168-8121-6A88-79F20DA59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D7D95-9004-433E-94C6-B65D17085B0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3701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431EC6C-4EE2-4DEB-6FEE-6761154A5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048BDF9-6891-2D8C-5474-4F9864E4AD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5504141-96EF-6D58-4A99-645D64D4F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CDBF1F0-7DF0-A748-7F69-101FA012A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FB35-DFD4-4690-9AAE-C0F16A8333DE}" type="datetimeFigureOut">
              <a:rPr lang="zh-CN" altLang="en-US" smtClean="0"/>
              <a:t>2025/5/19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77980E9-931E-DB49-F802-6709E6B3F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48D5258-5F5A-C5D5-10E7-B3A5BB88B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D7D95-9004-433E-94C6-B65D17085B0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0595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1611B89-2094-69A3-97F2-18DF68633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AE23298-7164-77B2-ED8E-93EEAB1B12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341FD5F-8B27-F160-B756-2505DB4117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9D0E8EB-5E8A-CF01-9518-072CCFAB2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FB35-DFD4-4690-9AAE-C0F16A8333DE}" type="datetimeFigureOut">
              <a:rPr lang="zh-CN" altLang="en-US" smtClean="0"/>
              <a:t>2025/5/19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B97991F-EE69-AD63-3872-5E05A432D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4B062-7460-7709-8C4A-878662B11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D7D95-9004-433E-94C6-B65D17085B0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283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7623910-1837-7D73-D9B4-B3E3BE4C2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63C3208-FAF3-1F5F-8A0B-8447D3E832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24E2990-28BC-E6EA-19A1-5FAA307604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18FB35-DFD4-4690-9AAE-C0F16A8333DE}" type="datetimeFigureOut">
              <a:rPr lang="zh-CN" altLang="en-US" smtClean="0"/>
              <a:t>2025/5/19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094D322-69AD-E75C-9123-1336CBA1B0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7D726C1-0AF0-B848-7593-2A0ED08CB9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D7D95-9004-433E-94C6-B65D17085B0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0041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F1876F-D65B-4E48-AF2C-97310026EEC6}" type="datetimeFigureOut">
              <a:rPr kumimoji="1" lang="zh-CN" altLang="en-US" smtClean="0"/>
              <a:t>2025/5/19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0B3DB8-C815-F247-88EF-141D5675C656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B610B31F-9406-55BA-50D7-9420B8FBA4B2}"/>
              </a:ext>
            </a:extLst>
          </p:cNvPr>
          <p:cNvSpPr txBox="1"/>
          <p:nvPr userDrawn="1"/>
        </p:nvSpPr>
        <p:spPr>
          <a:xfrm>
            <a:off x="675305" y="6057984"/>
            <a:ext cx="3600666" cy="25391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zh-CN" altLang="en-US" sz="1050" b="1" dirty="0">
                <a:solidFill>
                  <a:schemeClr val="bg1">
                    <a:lumMod val="50000"/>
                  </a:schemeClr>
                </a:solidFill>
              </a:rPr>
              <a:t>服务热线：</a:t>
            </a:r>
            <a:r>
              <a:rPr lang="en-US" altLang="zh-CN" sz="1050" b="1" dirty="0">
                <a:solidFill>
                  <a:schemeClr val="bg1">
                    <a:lumMod val="50000"/>
                  </a:schemeClr>
                </a:solidFill>
              </a:rPr>
              <a:t>400 100 5151          </a:t>
            </a:r>
            <a:r>
              <a:rPr lang="zh-CN" altLang="en-US" sz="1050" b="1" dirty="0">
                <a:solidFill>
                  <a:schemeClr val="bg1">
                    <a:lumMod val="50000"/>
                  </a:schemeClr>
                </a:solidFill>
              </a:rPr>
              <a:t>网址：</a:t>
            </a:r>
            <a:r>
              <a:rPr lang="en-US" altLang="zh-CN" sz="1050" b="1" dirty="0">
                <a:solidFill>
                  <a:schemeClr val="bg1">
                    <a:lumMod val="50000"/>
                  </a:schemeClr>
                </a:solidFill>
              </a:rPr>
              <a:t>www.povodo.com </a:t>
            </a:r>
            <a:endParaRPr lang="zh-CN" altLang="en-US" sz="105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B49CDFE-910D-632D-44B1-3E9F561EDE72}"/>
              </a:ext>
            </a:extLst>
          </p:cNvPr>
          <p:cNvSpPr txBox="1"/>
          <p:nvPr userDrawn="1"/>
        </p:nvSpPr>
        <p:spPr>
          <a:xfrm>
            <a:off x="11353800" y="530941"/>
            <a:ext cx="369332" cy="1563330"/>
          </a:xfrm>
          <a:prstGeom prst="rect">
            <a:avLst/>
          </a:prstGeom>
          <a:solidFill>
            <a:schemeClr val="bg1"/>
          </a:solidFill>
        </p:spPr>
        <p:txBody>
          <a:bodyPr vert="vert" wrap="square" rtlCol="0">
            <a:spAutoFit/>
          </a:bodyPr>
          <a:lstStyle/>
          <a:p>
            <a:r>
              <a:rPr lang="zh-CN" altLang="en-US" sz="1200" b="1" i="0" spc="300" dirty="0">
                <a:solidFill>
                  <a:schemeClr val="bg1">
                    <a:lumMod val="50000"/>
                  </a:schemeClr>
                </a:solidFill>
              </a:rPr>
              <a:t>典型案例图集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1127D2FE-308F-D68B-93EB-FBEFF4C45BC1}"/>
              </a:ext>
            </a:extLst>
          </p:cNvPr>
          <p:cNvSpPr/>
          <p:nvPr userDrawn="1"/>
        </p:nvSpPr>
        <p:spPr>
          <a:xfrm>
            <a:off x="11516695" y="5470148"/>
            <a:ext cx="130628" cy="78409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38000">
                <a:schemeClr val="bg1">
                  <a:lumMod val="65000"/>
                </a:schemeClr>
              </a:gs>
              <a:gs pos="69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9630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tags" Target="../tags/tag4.xml"/><Relationship Id="rId7" Type="http://schemas.openxmlformats.org/officeDocument/2006/relationships/image" Target="../media/image27.jpe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26.jpe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tags" Target="../tags/tag7.xml"/><Relationship Id="rId7" Type="http://schemas.openxmlformats.org/officeDocument/2006/relationships/image" Target="../media/image29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18.xml"/><Relationship Id="rId4" Type="http://schemas.openxmlformats.org/officeDocument/2006/relationships/tags" Target="../tags/tag8.xml"/><Relationship Id="rId9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tags" Target="../tags/tag11.xml"/><Relationship Id="rId7" Type="http://schemas.openxmlformats.org/officeDocument/2006/relationships/image" Target="../media/image39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38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tiff"/><Relationship Id="rId3" Type="http://schemas.openxmlformats.org/officeDocument/2006/relationships/tags" Target="../tags/tag14.xml"/><Relationship Id="rId7" Type="http://schemas.openxmlformats.org/officeDocument/2006/relationships/image" Target="../media/image44.tiff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18.xml"/><Relationship Id="rId4" Type="http://schemas.openxmlformats.org/officeDocument/2006/relationships/tags" Target="../tags/tag15.xml"/><Relationship Id="rId9" Type="http://schemas.openxmlformats.org/officeDocument/2006/relationships/image" Target="../media/image46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0C9BB6D-7581-361C-DBAE-FBA996542F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0" y="11430"/>
            <a:ext cx="12212390" cy="684657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54660" y="2693248"/>
            <a:ext cx="54309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b="1" dirty="0"/>
              <a:t>典型案例集</a:t>
            </a:r>
            <a:r>
              <a:rPr lang="en-US" altLang="zh-CN" sz="3600" b="1" dirty="0"/>
              <a:t>(</a:t>
            </a:r>
            <a:r>
              <a:rPr lang="zh-CN" altLang="en-US" sz="3600" b="1" dirty="0"/>
              <a:t>湖南</a:t>
            </a:r>
            <a:r>
              <a:rPr lang="en-US" altLang="zh-CN" sz="3600" b="1" dirty="0"/>
              <a:t>)</a:t>
            </a:r>
            <a:endParaRPr lang="zh-CN" altLang="en-US" sz="5400" b="1" dirty="0"/>
          </a:p>
        </p:txBody>
      </p:sp>
      <p:sp>
        <p:nvSpPr>
          <p:cNvPr id="4" name="文本框 3"/>
          <p:cNvSpPr txBox="1"/>
          <p:nvPr/>
        </p:nvSpPr>
        <p:spPr>
          <a:xfrm>
            <a:off x="525494" y="5625652"/>
            <a:ext cx="512064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/>
              <a:t>2025</a:t>
            </a:r>
            <a:r>
              <a:rPr lang="zh-CN" altLang="en-US" sz="1200" b="1" dirty="0"/>
              <a:t>年</a:t>
            </a:r>
            <a:r>
              <a:rPr lang="en-US" altLang="zh-CN" sz="1200" b="1" dirty="0"/>
              <a:t>5</a:t>
            </a:r>
            <a:r>
              <a:rPr lang="zh-CN" altLang="en-US" sz="1200" b="1" dirty="0"/>
              <a:t>月</a:t>
            </a:r>
            <a:r>
              <a:rPr lang="en-US" altLang="zh-CN" sz="1200" b="1" dirty="0"/>
              <a:t>19</a:t>
            </a:r>
            <a:r>
              <a:rPr lang="zh-CN" altLang="en-US" sz="1200" b="1" dirty="0"/>
              <a:t>月 更新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F9266A4-E72E-AD6E-4005-282BC0BF127F}"/>
              </a:ext>
            </a:extLst>
          </p:cNvPr>
          <p:cNvSpPr txBox="1"/>
          <p:nvPr/>
        </p:nvSpPr>
        <p:spPr bwMode="auto">
          <a:xfrm>
            <a:off x="525494" y="6016311"/>
            <a:ext cx="512064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/>
              <a:t>成都品为道电子技术有限公司</a:t>
            </a:r>
          </a:p>
        </p:txBody>
      </p:sp>
      <p:pic>
        <p:nvPicPr>
          <p:cNvPr id="6" name="图片 5" descr="封面logo">
            <a:extLst>
              <a:ext uri="{FF2B5EF4-FFF2-40B4-BE49-F238E27FC236}">
                <a16:creationId xmlns:a16="http://schemas.microsoft.com/office/drawing/2014/main" id="{28002539-5C0C-EA8F-45FB-8CAC44550C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660" y="463194"/>
            <a:ext cx="1546225" cy="22098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 bwMode="auto">
          <a:xfrm>
            <a:off x="631189" y="2248535"/>
            <a:ext cx="51047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乔酒店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(</a:t>
            </a:r>
            <a:r>
              <a:rPr lang="zh-C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长沙五一广场</a:t>
            </a:r>
            <a:r>
              <a:rPr lang="en-GB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IFS</a:t>
            </a:r>
            <a:r>
              <a:rPr lang="zh-C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国金中心店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)</a:t>
            </a:r>
            <a:endParaRPr lang="zh-CN" sz="24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黑体" panose="02010609060101010101" charset="-122"/>
            </a:endParaRPr>
          </a:p>
        </p:txBody>
      </p:sp>
      <p:pic>
        <p:nvPicPr>
          <p:cNvPr id="20" name="图片 19" descr="/Users/xiehaomin/Documents/案例图片/精品酒店/乔酒店(长沙五一广场IFS国金中心店)/1mc1012000coz185oCF42_W_1080_808_R5_D.jpg1mc1012000coz185oCF42_W_1080_808_R5_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735955" y="631825"/>
            <a:ext cx="5608320" cy="5598795"/>
          </a:xfrm>
          <a:prstGeom prst="roundRect">
            <a:avLst>
              <a:gd name="adj" fmla="val 1463"/>
            </a:avLst>
          </a:prstGeom>
        </p:spPr>
      </p:pic>
      <p:pic>
        <p:nvPicPr>
          <p:cNvPr id="19" name="图片 18" descr="/Users/xiehaomin/Documents/案例图片/精品酒店/乔酒店(长沙五一广场IFS国金中心店)/乔酒店(长沙五一广场IFS国金中心店)14.jpg乔酒店(长沙五一广场IFS国金中心店)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4491355" y="3920490"/>
            <a:ext cx="3564255" cy="2005330"/>
          </a:xfrm>
          <a:prstGeom prst="roundRect">
            <a:avLst>
              <a:gd name="adj" fmla="val 4401"/>
            </a:avLst>
          </a:prstGeom>
          <a:ln w="25400">
            <a:solidFill>
              <a:schemeClr val="bg1"/>
            </a:solidFill>
          </a:ln>
        </p:spPr>
      </p:pic>
      <p:pic>
        <p:nvPicPr>
          <p:cNvPr id="18" name="图片 17" descr="/Users/xiehaomin/Documents/案例图片/精品酒店/乔酒店(长沙五一广场IFS国金中心店)/乔酒店(长沙五一广场IFS国金中心店)8.jpg乔酒店(长沙五一广场IFS国金中心店)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706755" y="3920490"/>
            <a:ext cx="3564255" cy="2005330"/>
          </a:xfrm>
          <a:prstGeom prst="roundRect">
            <a:avLst>
              <a:gd name="adj" fmla="val 4401"/>
            </a:avLst>
          </a:prstGeom>
          <a:ln w="25400">
            <a:solidFill>
              <a:schemeClr val="bg1"/>
            </a:solidFill>
          </a:ln>
        </p:spPr>
      </p:pic>
      <p:grpSp>
        <p:nvGrpSpPr>
          <p:cNvPr id="4" name="组合 3"/>
          <p:cNvGrpSpPr/>
          <p:nvPr/>
        </p:nvGrpSpPr>
        <p:grpSpPr bwMode="auto">
          <a:xfrm>
            <a:off x="631190" y="3327991"/>
            <a:ext cx="1569249" cy="369332"/>
            <a:chOff x="631190" y="3327991"/>
            <a:chExt cx="1569249" cy="369332"/>
          </a:xfrm>
        </p:grpSpPr>
        <p:sp>
          <p:nvSpPr>
            <p:cNvPr id="5" name="文本框 4"/>
            <p:cNvSpPr txBox="1"/>
            <p:nvPr/>
          </p:nvSpPr>
          <p:spPr bwMode="auto">
            <a:xfrm>
              <a:off x="631190" y="3327991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zh-CN" dirty="0">
                  <a:solidFill>
                    <a:schemeClr val="bg1">
                      <a:lumMod val="50000"/>
                    </a:schemeClr>
                  </a:solidFill>
                </a:rPr>
                <a:t>湖南长沙</a:t>
              </a:r>
            </a:p>
          </p:txBody>
        </p:sp>
        <p:sp>
          <p:nvSpPr>
            <p:cNvPr id="6" name="文本框 5"/>
            <p:cNvSpPr txBox="1"/>
            <p:nvPr/>
          </p:nvSpPr>
          <p:spPr bwMode="auto">
            <a:xfrm>
              <a:off x="2015708" y="3327991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endParaRPr lang="zh-CN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50033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 bwMode="auto">
          <a:xfrm>
            <a:off x="631189" y="2248535"/>
            <a:ext cx="52651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sz="2200" dirty="0">
                <a:latin typeface="PingFang SC"/>
                <a:ea typeface="PingFang SC"/>
              </a:rPr>
              <a:t>兮</a:t>
            </a:r>
            <a:r>
              <a:rPr lang="en-US" altLang="zh-CN" sz="2200" dirty="0">
                <a:latin typeface="PingFang SC"/>
                <a:ea typeface="PingFang SC"/>
              </a:rPr>
              <a:t>·</a:t>
            </a:r>
            <a:r>
              <a:rPr lang="en" altLang="zh-CN" sz="2200" dirty="0">
                <a:latin typeface="PingFang SC"/>
                <a:ea typeface="PingFang SC"/>
              </a:rPr>
              <a:t>HOTEL(</a:t>
            </a:r>
            <a:r>
              <a:rPr lang="zh-CN" altLang="en-US" sz="2200" dirty="0">
                <a:latin typeface="PingFang SC"/>
                <a:ea typeface="PingFang SC"/>
              </a:rPr>
              <a:t>长沙五一广场国金中心店）</a:t>
            </a:r>
          </a:p>
        </p:txBody>
      </p:sp>
      <p:sp>
        <p:nvSpPr>
          <p:cNvPr id="5" name="文本框 4"/>
          <p:cNvSpPr txBox="1"/>
          <p:nvPr/>
        </p:nvSpPr>
        <p:spPr bwMode="auto">
          <a:xfrm>
            <a:off x="631190" y="3327991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zh-CN" altLang="en-US" dirty="0">
                <a:solidFill>
                  <a:schemeClr val="bg1">
                    <a:lumMod val="50000"/>
                  </a:schemeClr>
                </a:solidFill>
              </a:rPr>
              <a:t>湖南长沙</a:t>
            </a:r>
            <a:endParaRPr lang="zh-CN" altLang="en-US" dirty="0"/>
          </a:p>
        </p:txBody>
      </p:sp>
      <p:pic>
        <p:nvPicPr>
          <p:cNvPr id="9" name="图片 8" descr="/Users/xiehaomin/Documents/案例图片/精品酒店/兮·HOTEL(长沙五一广场国金中心店)/1mc2z12000c79vp0703DD_W_1080_808_R5_D.jpg1mc2z12000c79vp0703DD_W_1080_808_R5_D">
            <a:extLst>
              <a:ext uri="{FF2B5EF4-FFF2-40B4-BE49-F238E27FC236}">
                <a16:creationId xmlns:a16="http://schemas.microsoft.com/office/drawing/2014/main" id="{A64B5E64-FF96-AEBC-F56C-19AAB4E32CB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rcRect l="6" r="33214"/>
          <a:stretch>
            <a:fillRect/>
          </a:stretch>
        </p:blipFill>
        <p:spPr>
          <a:xfrm>
            <a:off x="5735955" y="631825"/>
            <a:ext cx="5608320" cy="5598795"/>
          </a:xfrm>
          <a:prstGeom prst="roundRect">
            <a:avLst>
              <a:gd name="adj" fmla="val 1463"/>
            </a:avLst>
          </a:prstGeom>
        </p:spPr>
      </p:pic>
      <p:pic>
        <p:nvPicPr>
          <p:cNvPr id="10" name="图片 9" descr="/Users/xiehaomin/Documents/案例图片/精品酒店/兮·HOTEL(长沙五一广场国金中心店)/兮·HOTEL(长沙五一广场国金中心店)14.jpg兮·HOTEL(长沙五一广场国金中心店)14">
            <a:extLst>
              <a:ext uri="{FF2B5EF4-FFF2-40B4-BE49-F238E27FC236}">
                <a16:creationId xmlns:a16="http://schemas.microsoft.com/office/drawing/2014/main" id="{7827DD8F-DB0E-D899-F907-4D87A5A04B3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rcRect t="7803" b="7803"/>
          <a:stretch>
            <a:fillRect/>
          </a:stretch>
        </p:blipFill>
        <p:spPr>
          <a:xfrm>
            <a:off x="4491355" y="3920490"/>
            <a:ext cx="3564255" cy="2005330"/>
          </a:xfrm>
          <a:prstGeom prst="roundRect">
            <a:avLst>
              <a:gd name="adj" fmla="val 4401"/>
            </a:avLst>
          </a:prstGeom>
          <a:ln w="25400">
            <a:solidFill>
              <a:schemeClr val="bg1"/>
            </a:solidFill>
          </a:ln>
        </p:spPr>
      </p:pic>
      <p:pic>
        <p:nvPicPr>
          <p:cNvPr id="11" name="图片 10" descr="/Users/xiehaomin/Documents/案例图片/精品酒店/兮·HOTEL(长沙五一广场国金中心店)/兮·HOTEL(长沙五一广场国金中心店)4.jpg兮·HOTEL(长沙五一广场国金中心店)4">
            <a:extLst>
              <a:ext uri="{FF2B5EF4-FFF2-40B4-BE49-F238E27FC236}">
                <a16:creationId xmlns:a16="http://schemas.microsoft.com/office/drawing/2014/main" id="{40F601CA-6125-7641-47E0-46A159253F4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rcRect l="1080" t="18976" r="5646" b="8208"/>
          <a:stretch>
            <a:fillRect/>
          </a:stretch>
        </p:blipFill>
        <p:spPr>
          <a:xfrm>
            <a:off x="706755" y="3920490"/>
            <a:ext cx="3564255" cy="2005330"/>
          </a:xfrm>
          <a:prstGeom prst="roundRect">
            <a:avLst>
              <a:gd name="adj" fmla="val 4401"/>
            </a:avLst>
          </a:prstGeom>
          <a:ln w="254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9902050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4E77F92E-204E-BCD3-C08C-A854294B66AB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31190" y="2248535"/>
            <a:ext cx="52250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charset="0"/>
                <a:ea typeface="微软雅黑" charset="0"/>
                <a:cs typeface="黑体" charset="0"/>
                <a:sym typeface="+mn-ea"/>
              </a:rPr>
              <a:t>晨曦客栈</a:t>
            </a:r>
            <a:r>
              <a:rPr lang="en-US" altLang="zh-CN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charset="0"/>
                <a:ea typeface="微软雅黑" charset="0"/>
                <a:cs typeface="黑体" charset="0"/>
                <a:sym typeface="+mn-ea"/>
              </a:rPr>
              <a:t>(</a:t>
            </a:r>
            <a:r>
              <a:rPr lang="zh-CN" alt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charset="0"/>
                <a:ea typeface="微软雅黑" charset="0"/>
                <a:cs typeface="黑体" charset="0"/>
                <a:sym typeface="+mn-ea"/>
              </a:rPr>
              <a:t>南岳衡山祝融峰景区店</a:t>
            </a:r>
            <a:r>
              <a:rPr lang="en-US" altLang="zh-CN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charset="0"/>
                <a:ea typeface="微软雅黑" charset="0"/>
                <a:cs typeface="黑体" charset="0"/>
                <a:sym typeface="+mn-ea"/>
              </a:rPr>
              <a:t>)</a:t>
            </a:r>
            <a:endParaRPr lang="zh-CN" altLang="en-US" sz="2200" dirty="0">
              <a:solidFill>
                <a:schemeClr val="tx1">
                  <a:lumMod val="95000"/>
                  <a:lumOff val="5000"/>
                </a:schemeClr>
              </a:solidFill>
              <a:latin typeface="微软雅黑" charset="0"/>
              <a:ea typeface="微软雅黑" charset="0"/>
              <a:cs typeface="黑体" charset="0"/>
              <a:sym typeface="+mn-ea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A9E93DD-E778-4F49-7299-52D956D29C7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rcRect l="25004" r="25004"/>
          <a:stretch/>
        </p:blipFill>
        <p:spPr>
          <a:xfrm>
            <a:off x="5735955" y="631825"/>
            <a:ext cx="5608320" cy="5598795"/>
          </a:xfrm>
          <a:prstGeom prst="roundRect">
            <a:avLst>
              <a:gd name="adj" fmla="val 1463"/>
            </a:avLst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F5990FD-E40E-006B-15FE-C8CAB8F5EDB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rcRect t="7803" b="7803"/>
          <a:stretch/>
        </p:blipFill>
        <p:spPr>
          <a:xfrm>
            <a:off x="4491355" y="3920490"/>
            <a:ext cx="3564255" cy="2005330"/>
          </a:xfrm>
          <a:prstGeom prst="roundRect">
            <a:avLst>
              <a:gd name="adj" fmla="val 4401"/>
            </a:avLst>
          </a:prstGeom>
          <a:ln w="25400">
            <a:solidFill>
              <a:schemeClr val="bg1"/>
            </a:solidFill>
          </a:ln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6FF971C-1522-B170-7F64-C4BA36D12A53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/>
          <a:srcRect t="7745" b="7745"/>
          <a:stretch/>
        </p:blipFill>
        <p:spPr>
          <a:xfrm>
            <a:off x="706755" y="3920490"/>
            <a:ext cx="3564255" cy="2005330"/>
          </a:xfrm>
          <a:prstGeom prst="roundRect">
            <a:avLst>
              <a:gd name="adj" fmla="val 4401"/>
            </a:avLst>
          </a:prstGeom>
          <a:ln w="25400">
            <a:solidFill>
              <a:schemeClr val="bg1"/>
            </a:solidFill>
          </a:ln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D899672F-3E70-9FB2-B52A-B65C89E496F9}"/>
              </a:ext>
            </a:extLst>
          </p:cNvPr>
          <p:cNvGrpSpPr/>
          <p:nvPr/>
        </p:nvGrpSpPr>
        <p:grpSpPr>
          <a:xfrm>
            <a:off x="631190" y="3327991"/>
            <a:ext cx="1569249" cy="369332"/>
            <a:chOff x="631190" y="3327991"/>
            <a:chExt cx="1569249" cy="369332"/>
          </a:xfrm>
        </p:grpSpPr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CDA0ED41-7AD6-2B03-468F-2E4645B6966C}"/>
                </a:ext>
              </a:extLst>
            </p:cNvPr>
            <p:cNvSpPr txBox="1"/>
            <p:nvPr/>
          </p:nvSpPr>
          <p:spPr>
            <a:xfrm>
              <a:off x="631190" y="3327991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dirty="0">
                  <a:solidFill>
                    <a:schemeClr val="bg1">
                      <a:lumMod val="50000"/>
                    </a:schemeClr>
                  </a:solidFill>
                </a:rPr>
                <a:t>湖南衡阳</a:t>
              </a:r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10E1871A-AEA2-DCE8-E08A-200F3D273895}"/>
                </a:ext>
              </a:extLst>
            </p:cNvPr>
            <p:cNvSpPr txBox="1"/>
            <p:nvPr/>
          </p:nvSpPr>
          <p:spPr>
            <a:xfrm>
              <a:off x="2015708" y="3327991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kumimoji="1" lang="zh-CN" alt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14034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 bwMode="auto">
          <a:xfrm>
            <a:off x="631189" y="2248535"/>
            <a:ext cx="35642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永兴银腾国际酒店</a:t>
            </a:r>
            <a:endParaRPr dirty="0"/>
          </a:p>
        </p:txBody>
      </p:sp>
      <p:pic>
        <p:nvPicPr>
          <p:cNvPr id="20" name="图片 19" descr="/Users/xiehaomin/Documents/案例图片/精品酒店/银腾国际酒店/0203c120009xs84fx5EAB_W_1080_808_R5_D.jpg0203c120009xs84fx5EAB_W_1080_808_R5_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735955" y="631825"/>
            <a:ext cx="5608320" cy="5598795"/>
          </a:xfrm>
          <a:prstGeom prst="roundRect">
            <a:avLst>
              <a:gd name="adj" fmla="val 1463"/>
            </a:avLst>
          </a:prstGeom>
        </p:spPr>
      </p:pic>
      <p:pic>
        <p:nvPicPr>
          <p:cNvPr id="19" name="图片 18" descr="/Users/xiehaomin/Documents/案例图片/精品酒店/银腾国际酒店/0221212000asbiwrmAE9B_W_1080_808_R5_D.jpg0221212000asbiwrmAE9B_W_1080_808_R5_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4491355" y="3920490"/>
            <a:ext cx="3564255" cy="2005330"/>
          </a:xfrm>
          <a:prstGeom prst="roundRect">
            <a:avLst>
              <a:gd name="adj" fmla="val 4401"/>
            </a:avLst>
          </a:prstGeom>
          <a:ln w="25400">
            <a:solidFill>
              <a:schemeClr val="bg1"/>
            </a:solidFill>
          </a:ln>
        </p:spPr>
      </p:pic>
      <p:pic>
        <p:nvPicPr>
          <p:cNvPr id="18" name="图片 17" descr="/Users/xiehaomin/Documents/案例图片/精品酒店/银腾国际酒店/0203n120009yhrz4o441B_W_1080_808_R5_D.jpg0203n120009yhrz4o441B_W_1080_808_R5_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706755" y="3920490"/>
            <a:ext cx="3564255" cy="2005330"/>
          </a:xfrm>
          <a:prstGeom prst="roundRect">
            <a:avLst>
              <a:gd name="adj" fmla="val 4401"/>
            </a:avLst>
          </a:prstGeom>
          <a:ln w="25400">
            <a:solidFill>
              <a:schemeClr val="bg1"/>
            </a:solidFill>
          </a:ln>
        </p:spPr>
      </p:pic>
      <p:grpSp>
        <p:nvGrpSpPr>
          <p:cNvPr id="4" name="组合 3"/>
          <p:cNvGrpSpPr/>
          <p:nvPr/>
        </p:nvGrpSpPr>
        <p:grpSpPr bwMode="auto">
          <a:xfrm>
            <a:off x="631190" y="3327991"/>
            <a:ext cx="1569249" cy="369332"/>
            <a:chOff x="631190" y="3327991"/>
            <a:chExt cx="1569249" cy="369332"/>
          </a:xfrm>
        </p:grpSpPr>
        <p:sp>
          <p:nvSpPr>
            <p:cNvPr id="5" name="文本框 4"/>
            <p:cNvSpPr txBox="1"/>
            <p:nvPr/>
          </p:nvSpPr>
          <p:spPr bwMode="auto">
            <a:xfrm>
              <a:off x="631190" y="3327991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zh-CN">
                  <a:solidFill>
                    <a:schemeClr val="bg1">
                      <a:lumMod val="50000"/>
                    </a:schemeClr>
                  </a:solidFill>
                </a:rPr>
                <a:t>湖南郴州</a:t>
              </a:r>
            </a:p>
          </p:txBody>
        </p:sp>
        <p:sp>
          <p:nvSpPr>
            <p:cNvPr id="6" name="文本框 5"/>
            <p:cNvSpPr txBox="1"/>
            <p:nvPr/>
          </p:nvSpPr>
          <p:spPr bwMode="auto">
            <a:xfrm>
              <a:off x="2015708" y="3327991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endParaRPr lang="zh-CN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13125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 bwMode="auto">
          <a:xfrm>
            <a:off x="631190" y="2248535"/>
            <a:ext cx="52250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曼哈顿国际酒店</a:t>
            </a:r>
            <a:endParaRPr dirty="0"/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735955" y="631825"/>
            <a:ext cx="5608320" cy="5598795"/>
          </a:xfrm>
          <a:prstGeom prst="roundRect">
            <a:avLst>
              <a:gd name="adj" fmla="val 1463"/>
            </a:avLst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4491355" y="3920490"/>
            <a:ext cx="3564255" cy="2005330"/>
          </a:xfrm>
          <a:prstGeom prst="roundRect">
            <a:avLst>
              <a:gd name="adj" fmla="val 4401"/>
            </a:avLst>
          </a:prstGeom>
          <a:ln w="25400">
            <a:solidFill>
              <a:schemeClr val="bg1"/>
            </a:solidFill>
          </a:ln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706755" y="3920490"/>
            <a:ext cx="3564255" cy="2005330"/>
          </a:xfrm>
          <a:prstGeom prst="roundRect">
            <a:avLst>
              <a:gd name="adj" fmla="val 4401"/>
            </a:avLst>
          </a:prstGeom>
          <a:ln w="25400">
            <a:solidFill>
              <a:schemeClr val="bg1"/>
            </a:solidFill>
          </a:ln>
        </p:spPr>
      </p:pic>
      <p:grpSp>
        <p:nvGrpSpPr>
          <p:cNvPr id="4" name="组合 3"/>
          <p:cNvGrpSpPr/>
          <p:nvPr/>
        </p:nvGrpSpPr>
        <p:grpSpPr bwMode="auto">
          <a:xfrm>
            <a:off x="631190" y="3327991"/>
            <a:ext cx="1569249" cy="369332"/>
            <a:chOff x="631190" y="3327991"/>
            <a:chExt cx="1569249" cy="369332"/>
          </a:xfrm>
        </p:grpSpPr>
        <p:sp>
          <p:nvSpPr>
            <p:cNvPr id="5" name="文本框 4"/>
            <p:cNvSpPr txBox="1"/>
            <p:nvPr/>
          </p:nvSpPr>
          <p:spPr bwMode="auto">
            <a:xfrm>
              <a:off x="631190" y="3327991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zh-CN">
                  <a:solidFill>
                    <a:schemeClr val="bg1">
                      <a:lumMod val="50000"/>
                    </a:schemeClr>
                  </a:solidFill>
                </a:rPr>
                <a:t>湖南娄底</a:t>
              </a:r>
            </a:p>
          </p:txBody>
        </p:sp>
        <p:sp>
          <p:nvSpPr>
            <p:cNvPr id="6" name="文本框 5"/>
            <p:cNvSpPr txBox="1"/>
            <p:nvPr/>
          </p:nvSpPr>
          <p:spPr bwMode="auto">
            <a:xfrm>
              <a:off x="2015708" y="3327991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endParaRPr lang="zh-CN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56874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 bwMode="auto">
          <a:xfrm>
            <a:off x="631189" y="2248535"/>
            <a:ext cx="52651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sz="2200" dirty="0">
                <a:latin typeface="PingFang SC"/>
                <a:ea typeface="PingFang SC"/>
              </a:rPr>
              <a:t>张家界锦江云居酒店</a:t>
            </a:r>
          </a:p>
        </p:txBody>
      </p:sp>
      <p:pic>
        <p:nvPicPr>
          <p:cNvPr id="9" name="图片 8" descr="/Users/xiehaomin/Desktop/案例添加/张家界京溪国际酒店预订价格,联系电话位置地址【携程酒店】.png张家界京溪国际酒店预订价格,联系电话位置地址【携程酒店】">
            <a:extLst>
              <a:ext uri="{FF2B5EF4-FFF2-40B4-BE49-F238E27FC236}">
                <a16:creationId xmlns:a16="http://schemas.microsoft.com/office/drawing/2014/main" id="{5098F2F9-E627-7214-4F6E-8980E955CD1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rcRect l="142" r="142"/>
          <a:stretch>
            <a:fillRect/>
          </a:stretch>
        </p:blipFill>
        <p:spPr>
          <a:xfrm>
            <a:off x="5735955" y="631825"/>
            <a:ext cx="5608320" cy="5598795"/>
          </a:xfrm>
          <a:prstGeom prst="roundRect">
            <a:avLst>
              <a:gd name="adj" fmla="val 1463"/>
            </a:avLst>
          </a:prstGeom>
        </p:spPr>
      </p:pic>
      <p:pic>
        <p:nvPicPr>
          <p:cNvPr id="10" name="图片 9" descr="/Users/xiehaomin/Desktop/案例添加/张家界京溪国际酒店预订价格,联系电话位置地址【携程酒店】-1.png张家界京溪国际酒店预订价格,联系电话位置地址【携程酒店】-1">
            <a:extLst>
              <a:ext uri="{FF2B5EF4-FFF2-40B4-BE49-F238E27FC236}">
                <a16:creationId xmlns:a16="http://schemas.microsoft.com/office/drawing/2014/main" id="{B3234DC9-3FB6-DC43-8C3B-084586C53AB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rcRect t="713" b="713"/>
          <a:stretch>
            <a:fillRect/>
          </a:stretch>
        </p:blipFill>
        <p:spPr>
          <a:xfrm>
            <a:off x="4491355" y="3920490"/>
            <a:ext cx="3564255" cy="2005330"/>
          </a:xfrm>
          <a:prstGeom prst="roundRect">
            <a:avLst>
              <a:gd name="adj" fmla="val 4401"/>
            </a:avLst>
          </a:prstGeom>
          <a:ln w="25400">
            <a:solidFill>
              <a:schemeClr val="bg1"/>
            </a:solidFill>
          </a:ln>
        </p:spPr>
      </p:pic>
      <p:pic>
        <p:nvPicPr>
          <p:cNvPr id="11" name="图片 10" descr="/Users/xiehaomin/Desktop/案例添加/张家界京溪国际酒店预订价格,联系电话位置地址【携程酒店】-2.png张家界京溪国际酒店预订价格,联系电话位置地址【携程酒店】-2">
            <a:extLst>
              <a:ext uri="{FF2B5EF4-FFF2-40B4-BE49-F238E27FC236}">
                <a16:creationId xmlns:a16="http://schemas.microsoft.com/office/drawing/2014/main" id="{52E76647-95D1-45EA-C658-FC22AB0E859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rcRect t="713" b="713"/>
          <a:stretch>
            <a:fillRect/>
          </a:stretch>
        </p:blipFill>
        <p:spPr>
          <a:xfrm>
            <a:off x="706755" y="3920490"/>
            <a:ext cx="3564255" cy="2005330"/>
          </a:xfrm>
          <a:prstGeom prst="roundRect">
            <a:avLst>
              <a:gd name="adj" fmla="val 4401"/>
            </a:avLst>
          </a:prstGeom>
          <a:ln w="25400">
            <a:solidFill>
              <a:schemeClr val="bg1"/>
            </a:solidFill>
          </a:ln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B88E2AD6-3526-C236-6BEA-279443536665}"/>
              </a:ext>
            </a:extLst>
          </p:cNvPr>
          <p:cNvGrpSpPr/>
          <p:nvPr/>
        </p:nvGrpSpPr>
        <p:grpSpPr bwMode="auto">
          <a:xfrm>
            <a:off x="631190" y="3327991"/>
            <a:ext cx="1569249" cy="369332"/>
            <a:chOff x="631190" y="3327991"/>
            <a:chExt cx="1569249" cy="369332"/>
          </a:xfrm>
        </p:grpSpPr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B4A6EFDD-D141-E933-1202-F25B4A7506C6}"/>
                </a:ext>
              </a:extLst>
            </p:cNvPr>
            <p:cNvSpPr txBox="1"/>
            <p:nvPr/>
          </p:nvSpPr>
          <p:spPr bwMode="auto">
            <a:xfrm>
              <a:off x="631190" y="3327991"/>
              <a:ext cx="13388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zh-CN" altLang="en-US" dirty="0">
                  <a:solidFill>
                    <a:schemeClr val="bg1">
                      <a:lumMod val="50000"/>
                    </a:schemeClr>
                  </a:solidFill>
                </a:rPr>
                <a:t>湖南张家界</a:t>
              </a:r>
              <a:endParaRPr lang="zh-CN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989A8D25-F636-82A2-26EC-304B74604826}"/>
                </a:ext>
              </a:extLst>
            </p:cNvPr>
            <p:cNvSpPr txBox="1"/>
            <p:nvPr/>
          </p:nvSpPr>
          <p:spPr bwMode="auto">
            <a:xfrm>
              <a:off x="2015708" y="3327991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endParaRPr lang="zh-CN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52072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 bwMode="auto">
          <a:xfrm>
            <a:off x="631190" y="2248535"/>
            <a:ext cx="488674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张家界天门山温德姆花园酒店</a:t>
            </a: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rcRect l="12425" r="12425"/>
          <a:stretch>
            <a:fillRect/>
          </a:stretch>
        </p:blipFill>
        <p:spPr bwMode="auto">
          <a:xfrm>
            <a:off x="5735955" y="631825"/>
            <a:ext cx="5608320" cy="5598795"/>
          </a:xfrm>
          <a:prstGeom prst="roundRect">
            <a:avLst>
              <a:gd name="adj" fmla="val 1463"/>
            </a:avLst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rcRect t="12503" b="12503"/>
          <a:stretch>
            <a:fillRect/>
          </a:stretch>
        </p:blipFill>
        <p:spPr bwMode="auto">
          <a:xfrm>
            <a:off x="4491355" y="3920490"/>
            <a:ext cx="3564255" cy="2005330"/>
          </a:xfrm>
          <a:prstGeom prst="roundRect">
            <a:avLst>
              <a:gd name="adj" fmla="val 4401"/>
            </a:avLst>
          </a:prstGeom>
          <a:ln w="25400">
            <a:solidFill>
              <a:schemeClr val="bg1"/>
            </a:solidFill>
          </a:ln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/>
          <a:srcRect t="12503" b="12503"/>
          <a:stretch>
            <a:fillRect/>
          </a:stretch>
        </p:blipFill>
        <p:spPr bwMode="auto">
          <a:xfrm>
            <a:off x="706755" y="3920490"/>
            <a:ext cx="3564255" cy="2005330"/>
          </a:xfrm>
          <a:prstGeom prst="roundRect">
            <a:avLst>
              <a:gd name="adj" fmla="val 4401"/>
            </a:avLst>
          </a:prstGeom>
          <a:ln w="25400">
            <a:solidFill>
              <a:schemeClr val="bg1"/>
            </a:solidFill>
          </a:ln>
        </p:spPr>
      </p:pic>
      <p:grpSp>
        <p:nvGrpSpPr>
          <p:cNvPr id="7" name="组合 6"/>
          <p:cNvGrpSpPr/>
          <p:nvPr/>
        </p:nvGrpSpPr>
        <p:grpSpPr bwMode="auto">
          <a:xfrm>
            <a:off x="631190" y="3327991"/>
            <a:ext cx="1569249" cy="369332"/>
            <a:chOff x="631190" y="3327991"/>
            <a:chExt cx="1569249" cy="369332"/>
          </a:xfrm>
        </p:grpSpPr>
        <p:sp>
          <p:nvSpPr>
            <p:cNvPr id="4" name="文本框 3"/>
            <p:cNvSpPr txBox="1"/>
            <p:nvPr/>
          </p:nvSpPr>
          <p:spPr bwMode="auto">
            <a:xfrm>
              <a:off x="631190" y="3327991"/>
              <a:ext cx="13388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zh-CN" dirty="0">
                  <a:solidFill>
                    <a:schemeClr val="bg1">
                      <a:lumMod val="50000"/>
                    </a:schemeClr>
                  </a:solidFill>
                </a:rPr>
                <a:t>湖南</a:t>
              </a:r>
              <a:r>
                <a:rPr lang="zh-CN" altLang="en-US" dirty="0">
                  <a:solidFill>
                    <a:schemeClr val="bg1">
                      <a:lumMod val="50000"/>
                    </a:schemeClr>
                  </a:solidFill>
                </a:rPr>
                <a:t>张家界</a:t>
              </a:r>
              <a:endParaRPr dirty="0"/>
            </a:p>
          </p:txBody>
        </p:sp>
        <p:sp>
          <p:nvSpPr>
            <p:cNvPr id="5" name="文本框 4"/>
            <p:cNvSpPr txBox="1"/>
            <p:nvPr/>
          </p:nvSpPr>
          <p:spPr bwMode="auto">
            <a:xfrm>
              <a:off x="2015708" y="3327991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endParaRPr lang="zh-CN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34498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EEF17BFE-6475-E181-035D-9025F3D4792B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31190" y="2248535"/>
            <a:ext cx="52250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charset="0"/>
                <a:ea typeface="微软雅黑" charset="0"/>
                <a:cs typeface="黑体" charset="0"/>
                <a:sym typeface="+mn-ea"/>
              </a:rPr>
              <a:t>中方万昌大酒店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468CEC9-698D-3615-2197-153DC69B196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rcRect l="17074" r="17074"/>
          <a:stretch/>
        </p:blipFill>
        <p:spPr>
          <a:xfrm>
            <a:off x="5735955" y="631825"/>
            <a:ext cx="5608320" cy="5598795"/>
          </a:xfrm>
          <a:prstGeom prst="roundRect">
            <a:avLst>
              <a:gd name="adj" fmla="val 1463"/>
            </a:avLst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4C230EE-DA1A-9F60-E24C-45F45A4752B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rcRect t="7777" b="7777"/>
          <a:stretch/>
        </p:blipFill>
        <p:spPr>
          <a:xfrm>
            <a:off x="4491355" y="3920490"/>
            <a:ext cx="3564255" cy="2005330"/>
          </a:xfrm>
          <a:prstGeom prst="roundRect">
            <a:avLst>
              <a:gd name="adj" fmla="val 4401"/>
            </a:avLst>
          </a:prstGeom>
          <a:ln w="25400">
            <a:solidFill>
              <a:schemeClr val="bg1"/>
            </a:solidFill>
          </a:ln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A2876FC-EFF8-BE59-4301-76B6FED0D2F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/>
          <a:srcRect t="7803" b="7803"/>
          <a:stretch/>
        </p:blipFill>
        <p:spPr>
          <a:xfrm>
            <a:off x="706755" y="3920490"/>
            <a:ext cx="3564255" cy="2005330"/>
          </a:xfrm>
          <a:prstGeom prst="roundRect">
            <a:avLst>
              <a:gd name="adj" fmla="val 4401"/>
            </a:avLst>
          </a:prstGeom>
          <a:ln w="25400">
            <a:solidFill>
              <a:schemeClr val="bg1"/>
            </a:solidFill>
          </a:ln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889FDCB7-2D88-CA73-5546-374FFD41341D}"/>
              </a:ext>
            </a:extLst>
          </p:cNvPr>
          <p:cNvGrpSpPr/>
          <p:nvPr/>
        </p:nvGrpSpPr>
        <p:grpSpPr>
          <a:xfrm>
            <a:off x="631190" y="3327991"/>
            <a:ext cx="1569249" cy="369332"/>
            <a:chOff x="631190" y="3327991"/>
            <a:chExt cx="1569249" cy="369332"/>
          </a:xfrm>
        </p:grpSpPr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A01C63E9-60E4-BDE5-B409-01A3D27FBA11}"/>
                </a:ext>
              </a:extLst>
            </p:cNvPr>
            <p:cNvSpPr txBox="1"/>
            <p:nvPr/>
          </p:nvSpPr>
          <p:spPr>
            <a:xfrm>
              <a:off x="631190" y="3327991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dirty="0">
                  <a:solidFill>
                    <a:schemeClr val="bg1">
                      <a:lumMod val="50000"/>
                    </a:schemeClr>
                  </a:solidFill>
                </a:rPr>
                <a:t>湖南怀化</a:t>
              </a:r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DD32BF75-4E21-D1C0-8D0F-F80CE2A615F2}"/>
                </a:ext>
              </a:extLst>
            </p:cNvPr>
            <p:cNvSpPr txBox="1"/>
            <p:nvPr/>
          </p:nvSpPr>
          <p:spPr>
            <a:xfrm>
              <a:off x="2015708" y="3327991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kumimoji="1" lang="zh-CN" alt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02982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 bwMode="auto">
          <a:xfrm>
            <a:off x="631190" y="2248535"/>
            <a:ext cx="52250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怀化大汉延年酒店</a:t>
            </a:r>
            <a:endParaRPr dirty="0"/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735955" y="631825"/>
            <a:ext cx="5608320" cy="5598795"/>
          </a:xfrm>
          <a:prstGeom prst="roundRect">
            <a:avLst>
              <a:gd name="adj" fmla="val 1463"/>
            </a:avLst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4491355" y="3920490"/>
            <a:ext cx="3564255" cy="2005330"/>
          </a:xfrm>
          <a:prstGeom prst="roundRect">
            <a:avLst>
              <a:gd name="adj" fmla="val 4401"/>
            </a:avLst>
          </a:prstGeom>
          <a:ln w="25400">
            <a:solidFill>
              <a:schemeClr val="bg1"/>
            </a:solidFill>
          </a:ln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706755" y="3920490"/>
            <a:ext cx="3564255" cy="2005330"/>
          </a:xfrm>
          <a:prstGeom prst="roundRect">
            <a:avLst>
              <a:gd name="adj" fmla="val 4401"/>
            </a:avLst>
          </a:prstGeom>
          <a:ln w="25400">
            <a:solidFill>
              <a:schemeClr val="bg1"/>
            </a:solidFill>
          </a:ln>
        </p:spPr>
      </p:pic>
      <p:grpSp>
        <p:nvGrpSpPr>
          <p:cNvPr id="4" name="组合 3"/>
          <p:cNvGrpSpPr/>
          <p:nvPr/>
        </p:nvGrpSpPr>
        <p:grpSpPr bwMode="auto">
          <a:xfrm>
            <a:off x="631190" y="3327991"/>
            <a:ext cx="1569249" cy="369332"/>
            <a:chOff x="631190" y="3327991"/>
            <a:chExt cx="1569249" cy="369332"/>
          </a:xfrm>
        </p:grpSpPr>
        <p:sp>
          <p:nvSpPr>
            <p:cNvPr id="5" name="文本框 4"/>
            <p:cNvSpPr txBox="1"/>
            <p:nvPr/>
          </p:nvSpPr>
          <p:spPr bwMode="auto">
            <a:xfrm>
              <a:off x="631190" y="3327991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zh-CN">
                  <a:solidFill>
                    <a:schemeClr val="bg1">
                      <a:lumMod val="50000"/>
                    </a:schemeClr>
                  </a:solidFill>
                </a:rPr>
                <a:t>湖南怀化</a:t>
              </a:r>
            </a:p>
          </p:txBody>
        </p:sp>
        <p:sp>
          <p:nvSpPr>
            <p:cNvPr id="6" name="文本框 5"/>
            <p:cNvSpPr txBox="1"/>
            <p:nvPr/>
          </p:nvSpPr>
          <p:spPr bwMode="auto">
            <a:xfrm>
              <a:off x="2015708" y="3327991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endParaRPr lang="zh-CN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59662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 bwMode="auto">
          <a:xfrm>
            <a:off x="631190" y="2248535"/>
            <a:ext cx="45567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衡南县希斯敦大酒店</a:t>
            </a:r>
            <a:endParaRPr dirty="0"/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735955" y="631825"/>
            <a:ext cx="5608320" cy="5598795"/>
          </a:xfrm>
          <a:prstGeom prst="roundRect">
            <a:avLst>
              <a:gd name="adj" fmla="val 1463"/>
            </a:avLst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4491355" y="3920490"/>
            <a:ext cx="3564255" cy="2005330"/>
          </a:xfrm>
          <a:prstGeom prst="roundRect">
            <a:avLst>
              <a:gd name="adj" fmla="val 4401"/>
            </a:avLst>
          </a:prstGeom>
          <a:ln w="25400">
            <a:solidFill>
              <a:schemeClr val="bg1"/>
            </a:solidFill>
          </a:ln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706755" y="3920490"/>
            <a:ext cx="3564255" cy="2005330"/>
          </a:xfrm>
          <a:prstGeom prst="roundRect">
            <a:avLst>
              <a:gd name="adj" fmla="val 4401"/>
            </a:avLst>
          </a:prstGeom>
          <a:ln w="25400">
            <a:solidFill>
              <a:schemeClr val="bg1"/>
            </a:solidFill>
          </a:ln>
        </p:spPr>
      </p:pic>
      <p:grpSp>
        <p:nvGrpSpPr>
          <p:cNvPr id="8" name="组合 7"/>
          <p:cNvGrpSpPr/>
          <p:nvPr/>
        </p:nvGrpSpPr>
        <p:grpSpPr bwMode="auto">
          <a:xfrm>
            <a:off x="631190" y="3327991"/>
            <a:ext cx="1569249" cy="369332"/>
            <a:chOff x="631190" y="3327991"/>
            <a:chExt cx="1569249" cy="369332"/>
          </a:xfrm>
        </p:grpSpPr>
        <p:sp>
          <p:nvSpPr>
            <p:cNvPr id="9" name="文本框 8"/>
            <p:cNvSpPr txBox="1"/>
            <p:nvPr/>
          </p:nvSpPr>
          <p:spPr bwMode="auto">
            <a:xfrm>
              <a:off x="631190" y="3327991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zh-CN">
                  <a:solidFill>
                    <a:schemeClr val="bg1">
                      <a:lumMod val="50000"/>
                    </a:schemeClr>
                  </a:solidFill>
                </a:rPr>
                <a:t>湖南衡阳</a:t>
              </a:r>
            </a:p>
          </p:txBody>
        </p:sp>
        <p:sp>
          <p:nvSpPr>
            <p:cNvPr id="10" name="文本框 9"/>
            <p:cNvSpPr txBox="1"/>
            <p:nvPr/>
          </p:nvSpPr>
          <p:spPr bwMode="auto">
            <a:xfrm>
              <a:off x="2015708" y="3327991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endParaRPr lang="zh-CN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18893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4467D256-6F04-E405-9E16-C4ED8B458D8C}"/>
              </a:ext>
            </a:extLst>
          </p:cNvPr>
          <p:cNvSpPr txBox="1"/>
          <p:nvPr/>
        </p:nvSpPr>
        <p:spPr>
          <a:xfrm>
            <a:off x="618837" y="1038719"/>
            <a:ext cx="19684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200" b="1" dirty="0"/>
              <a:t>湖南</a:t>
            </a:r>
            <a:r>
              <a:rPr kumimoji="1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1/2</a:t>
            </a:r>
            <a:endParaRPr kumimoji="1" lang="zh-CN" altLang="en-US" sz="3200" b="1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3BC1F946-CD0D-3ABD-5E3F-E4F6792B3AE9}"/>
              </a:ext>
            </a:extLst>
          </p:cNvPr>
          <p:cNvSpPr txBox="1"/>
          <p:nvPr/>
        </p:nvSpPr>
        <p:spPr>
          <a:xfrm>
            <a:off x="847180" y="1840698"/>
            <a:ext cx="3480198" cy="3291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1400" dirty="0"/>
              <a:t>长沙机场豪生酒店</a:t>
            </a:r>
            <a:endParaRPr kumimoji="1" lang="en-US" altLang="zh-CN" sz="1400" dirty="0"/>
          </a:p>
          <a:p>
            <a:pPr>
              <a:lnSpc>
                <a:spcPct val="150000"/>
              </a:lnSpc>
            </a:pPr>
            <a:r>
              <a:rPr kumimoji="1" lang="zh-CN" altLang="en-US" sz="1400" dirty="0"/>
              <a:t>长沙机场洲际</a:t>
            </a:r>
            <a:r>
              <a:rPr kumimoji="1" lang="en-US" altLang="zh-CN" sz="1400" dirty="0"/>
              <a:t>VOCO</a:t>
            </a:r>
            <a:r>
              <a:rPr kumimoji="1" lang="zh-CN" altLang="en-US" sz="1400" dirty="0"/>
              <a:t>酒店</a:t>
            </a:r>
            <a:endParaRPr kumimoji="1" lang="en-US" altLang="zh-CN" sz="1400" dirty="0"/>
          </a:p>
          <a:p>
            <a:pPr>
              <a:lnSpc>
                <a:spcPct val="150000"/>
              </a:lnSpc>
            </a:pPr>
            <a:r>
              <a:rPr kumimoji="1" lang="zh-CN" altLang="en-US" sz="1400" dirty="0"/>
              <a:t>长沙后湖温德姆花园酒店</a:t>
            </a:r>
            <a:endParaRPr kumimoji="1" lang="en-US" altLang="zh-CN" sz="1400" dirty="0"/>
          </a:p>
          <a:p>
            <a:pPr>
              <a:lnSpc>
                <a:spcPct val="150000"/>
              </a:lnSpc>
            </a:pPr>
            <a:r>
              <a:rPr kumimoji="1" lang="zh-CN" altLang="en-US" sz="1400" dirty="0"/>
              <a:t>长沙开福戴斯温德姆酒店</a:t>
            </a:r>
            <a:endParaRPr kumimoji="1" lang="en-US" altLang="zh-CN" sz="1400" dirty="0"/>
          </a:p>
          <a:p>
            <a:pPr>
              <a:lnSpc>
                <a:spcPct val="150000"/>
              </a:lnSpc>
            </a:pPr>
            <a:r>
              <a:rPr kumimoji="1" lang="zh-CN" altLang="en-US" sz="1400" dirty="0"/>
              <a:t>长沙麓谷希尔顿惠庭酒店</a:t>
            </a:r>
            <a:endParaRPr kumimoji="1" lang="en-US" altLang="zh-CN" sz="1400" dirty="0"/>
          </a:p>
          <a:p>
            <a:pPr>
              <a:lnSpc>
                <a:spcPct val="150000"/>
              </a:lnSpc>
            </a:pPr>
            <a:r>
              <a:rPr kumimoji="1" lang="zh-CN" altLang="en-US" sz="1400" dirty="0"/>
              <a:t>长沙雅士亚维景酒店</a:t>
            </a:r>
            <a:endParaRPr kumimoji="1" lang="en-US" altLang="zh-CN" sz="1400" dirty="0"/>
          </a:p>
          <a:p>
            <a:pPr>
              <a:lnSpc>
                <a:spcPct val="150000"/>
              </a:lnSpc>
            </a:pPr>
            <a:r>
              <a:rPr kumimoji="1" lang="zh-CN" altLang="en-US" sz="1400" dirty="0"/>
              <a:t>长沙 </a:t>
            </a:r>
            <a:r>
              <a:rPr kumimoji="1" lang="en-US" altLang="zh-CN" sz="1400" dirty="0"/>
              <a:t>ISEYA·</a:t>
            </a:r>
            <a:r>
              <a:rPr kumimoji="1" lang="zh-CN" altLang="en-US" sz="1400" dirty="0"/>
              <a:t>世野酒店</a:t>
            </a:r>
            <a:endParaRPr kumimoji="1" lang="en-US" altLang="zh-CN" sz="1400" dirty="0"/>
          </a:p>
          <a:p>
            <a:pPr>
              <a:lnSpc>
                <a:spcPct val="150000"/>
              </a:lnSpc>
            </a:pPr>
            <a:r>
              <a:rPr kumimoji="1" lang="zh-CN" altLang="en-US" sz="1400" dirty="0"/>
              <a:t>长沙品缦</a:t>
            </a:r>
            <a:r>
              <a:rPr kumimoji="1" lang="en-US" altLang="zh-CN" sz="1400" dirty="0"/>
              <a:t>·</a:t>
            </a:r>
            <a:r>
              <a:rPr kumimoji="1" lang="zh-CN" altLang="en-US" sz="1400" dirty="0"/>
              <a:t>兮酒店</a:t>
            </a:r>
            <a:r>
              <a:rPr kumimoji="1" lang="en-US" altLang="zh-CN" sz="1400" dirty="0"/>
              <a:t>(</a:t>
            </a:r>
            <a:r>
              <a:rPr kumimoji="1" lang="zh-CN" altLang="en-US" sz="1400" dirty="0"/>
              <a:t>西长街店</a:t>
            </a:r>
            <a:r>
              <a:rPr kumimoji="1" lang="en-US" altLang="zh-CN" sz="1400" dirty="0"/>
              <a:t>)</a:t>
            </a:r>
          </a:p>
          <a:p>
            <a:pPr>
              <a:lnSpc>
                <a:spcPct val="150000"/>
              </a:lnSpc>
            </a:pPr>
            <a:r>
              <a:rPr kumimoji="1" lang="zh-CN" altLang="en-US" sz="1400" dirty="0"/>
              <a:t>长沙品缦</a:t>
            </a:r>
            <a:r>
              <a:rPr kumimoji="1" lang="en-US" altLang="zh-CN" sz="1400" dirty="0"/>
              <a:t>·</a:t>
            </a:r>
            <a:r>
              <a:rPr kumimoji="1" lang="zh-CN" altLang="en-US" sz="1400" dirty="0"/>
              <a:t>兮酒店</a:t>
            </a:r>
            <a:r>
              <a:rPr kumimoji="1" lang="en-US" altLang="zh-CN" sz="1400" dirty="0"/>
              <a:t>(</a:t>
            </a:r>
            <a:r>
              <a:rPr kumimoji="1" lang="zh-CN" altLang="en-US" sz="1400" dirty="0"/>
              <a:t>省博物馆店</a:t>
            </a:r>
            <a:r>
              <a:rPr kumimoji="1" lang="en-US" altLang="zh-CN" sz="1400" dirty="0"/>
              <a:t>)</a:t>
            </a:r>
          </a:p>
          <a:p>
            <a:pPr>
              <a:lnSpc>
                <a:spcPct val="150000"/>
              </a:lnSpc>
            </a:pPr>
            <a:r>
              <a:rPr kumimoji="1" lang="zh-CN" altLang="en-US" sz="1400" dirty="0"/>
              <a:t>长沙品缦</a:t>
            </a:r>
            <a:r>
              <a:rPr kumimoji="1" lang="en-US" altLang="zh-CN" sz="1400" dirty="0"/>
              <a:t>·</a:t>
            </a:r>
            <a:r>
              <a:rPr kumimoji="1" lang="zh-CN" altLang="en-US" sz="1400" dirty="0"/>
              <a:t>辰酒店</a:t>
            </a:r>
            <a:r>
              <a:rPr kumimoji="1" lang="en-US" altLang="zh-CN" sz="1400" dirty="0"/>
              <a:t>(</a:t>
            </a:r>
            <a:r>
              <a:rPr kumimoji="1" lang="zh-CN" altLang="en-US" sz="1400" dirty="0"/>
              <a:t>庄园店</a:t>
            </a:r>
            <a:r>
              <a:rPr kumimoji="1" lang="en-US" altLang="zh-CN" sz="1400" dirty="0"/>
              <a:t>)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2C5A22C-8675-DBC6-86BC-40666BEE8C69}"/>
              </a:ext>
            </a:extLst>
          </p:cNvPr>
          <p:cNvSpPr txBox="1"/>
          <p:nvPr/>
        </p:nvSpPr>
        <p:spPr>
          <a:xfrm>
            <a:off x="618837" y="1038719"/>
            <a:ext cx="19684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200" b="1" dirty="0"/>
              <a:t>湖南</a:t>
            </a:r>
            <a:r>
              <a:rPr kumimoji="1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1/2</a:t>
            </a:r>
            <a:endParaRPr kumimoji="1" lang="zh-CN" altLang="en-US" sz="3200" b="1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4A735439-2C14-578E-7D72-08040677F64A}"/>
              </a:ext>
            </a:extLst>
          </p:cNvPr>
          <p:cNvSpPr txBox="1"/>
          <p:nvPr/>
        </p:nvSpPr>
        <p:spPr>
          <a:xfrm>
            <a:off x="8391726" y="1840698"/>
            <a:ext cx="2757446" cy="3291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1400" dirty="0"/>
              <a:t>郴州东江湖华美达酒店</a:t>
            </a:r>
            <a:endParaRPr kumimoji="1" lang="en-US" altLang="zh-CN" sz="1400" dirty="0"/>
          </a:p>
          <a:p>
            <a:pPr>
              <a:lnSpc>
                <a:spcPct val="150000"/>
              </a:lnSpc>
            </a:pPr>
            <a:r>
              <a:rPr kumimoji="1" lang="zh-CN" altLang="en-US" sz="1400" dirty="0"/>
              <a:t>郴州戴斯温德姆酒店</a:t>
            </a:r>
            <a:endParaRPr kumimoji="1" lang="en-US" altLang="zh-CN" sz="1400" dirty="0"/>
          </a:p>
          <a:p>
            <a:pPr>
              <a:lnSpc>
                <a:spcPct val="150000"/>
              </a:lnSpc>
            </a:pPr>
            <a:r>
              <a:rPr kumimoji="1" lang="zh-CN" altLang="en-US" sz="1400" dirty="0"/>
              <a:t>郴州北湖希尔顿花园酒店</a:t>
            </a:r>
            <a:endParaRPr kumimoji="1" lang="en-US" altLang="zh-CN" sz="1400" dirty="0"/>
          </a:p>
          <a:p>
            <a:pPr>
              <a:lnSpc>
                <a:spcPct val="150000"/>
              </a:lnSpc>
            </a:pPr>
            <a:r>
              <a:rPr kumimoji="1" lang="zh-CN" altLang="en-US" sz="1400" dirty="0"/>
              <a:t>郴州永兴银腾国际酒店</a:t>
            </a:r>
            <a:endParaRPr kumimoji="1" lang="en-US" altLang="zh-CN" sz="1400" dirty="0"/>
          </a:p>
          <a:p>
            <a:pPr>
              <a:lnSpc>
                <a:spcPct val="150000"/>
              </a:lnSpc>
            </a:pPr>
            <a:r>
              <a:rPr kumimoji="1" lang="zh-CN" altLang="en-US" sz="1400" dirty="0"/>
              <a:t>衡阳西湖山庄</a:t>
            </a:r>
            <a:endParaRPr kumimoji="1" lang="en-US" altLang="zh-CN" sz="1400" dirty="0"/>
          </a:p>
          <a:p>
            <a:pPr>
              <a:lnSpc>
                <a:spcPct val="150000"/>
              </a:lnSpc>
            </a:pPr>
            <a:r>
              <a:rPr kumimoji="1" lang="zh-CN" altLang="en-US" sz="1400" dirty="0"/>
              <a:t>衡阳希尔顿惠庭酒店</a:t>
            </a:r>
            <a:endParaRPr kumimoji="1" lang="en-US" altLang="zh-CN" sz="1400" dirty="0"/>
          </a:p>
          <a:p>
            <a:pPr>
              <a:lnSpc>
                <a:spcPct val="150000"/>
              </a:lnSpc>
            </a:pPr>
            <a:r>
              <a:rPr kumimoji="1" lang="zh-CN" altLang="en-US" sz="1400" dirty="0"/>
              <a:t>衡阳南岳晨曦云居</a:t>
            </a:r>
            <a:endParaRPr kumimoji="1" lang="en-US" altLang="zh-CN" sz="1400" dirty="0"/>
          </a:p>
          <a:p>
            <a:pPr>
              <a:lnSpc>
                <a:spcPct val="150000"/>
              </a:lnSpc>
            </a:pPr>
            <a:r>
              <a:rPr kumimoji="1" lang="zh-CN" altLang="en-US" sz="1400" dirty="0"/>
              <a:t>耒阳温德姆酒店</a:t>
            </a:r>
            <a:endParaRPr kumimoji="1" lang="en-US" altLang="zh-CN" sz="1400" dirty="0"/>
          </a:p>
          <a:p>
            <a:pPr>
              <a:lnSpc>
                <a:spcPct val="150000"/>
              </a:lnSpc>
            </a:pPr>
            <a:r>
              <a:rPr kumimoji="1" lang="zh-CN" altLang="en-US" sz="1400" dirty="0"/>
              <a:t>衡南希斯敦酒店</a:t>
            </a:r>
            <a:endParaRPr kumimoji="1" lang="en-US" altLang="zh-CN" sz="1400" dirty="0"/>
          </a:p>
          <a:p>
            <a:pPr>
              <a:lnSpc>
                <a:spcPct val="150000"/>
              </a:lnSpc>
            </a:pPr>
            <a:r>
              <a:rPr kumimoji="1" lang="zh-CN" altLang="en-US" sz="1400" dirty="0"/>
              <a:t>新宁戴斯温德姆酒店</a:t>
            </a:r>
            <a:endParaRPr kumimoji="1" lang="en-US" altLang="zh-CN" sz="1400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8C322B1-CD62-5EEB-9252-C97537A028A9}"/>
              </a:ext>
            </a:extLst>
          </p:cNvPr>
          <p:cNvSpPr txBox="1"/>
          <p:nvPr/>
        </p:nvSpPr>
        <p:spPr>
          <a:xfrm>
            <a:off x="4463998" y="1840698"/>
            <a:ext cx="3480198" cy="3291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1400" dirty="0"/>
              <a:t>长沙乔酒店</a:t>
            </a:r>
            <a:endParaRPr kumimoji="1" lang="en-US" altLang="zh-CN" sz="1400" dirty="0"/>
          </a:p>
          <a:p>
            <a:pPr>
              <a:lnSpc>
                <a:spcPct val="150000"/>
              </a:lnSpc>
            </a:pPr>
            <a:r>
              <a:rPr kumimoji="1" lang="zh-CN" altLang="en-US" sz="1400" dirty="0"/>
              <a:t>长沙海逸臻品酒店</a:t>
            </a:r>
            <a:endParaRPr kumimoji="1" lang="en-US" altLang="zh-CN" sz="1400" dirty="0"/>
          </a:p>
          <a:p>
            <a:pPr>
              <a:lnSpc>
                <a:spcPct val="150000"/>
              </a:lnSpc>
            </a:pPr>
            <a:r>
              <a:rPr kumimoji="1" lang="zh-CN" altLang="en-US" sz="1400" dirty="0"/>
              <a:t>长沙荔高尊享酒店</a:t>
            </a:r>
            <a:endParaRPr kumimoji="1" lang="en-US" altLang="zh-CN" sz="1400" dirty="0"/>
          </a:p>
          <a:p>
            <a:pPr>
              <a:lnSpc>
                <a:spcPct val="150000"/>
              </a:lnSpc>
            </a:pPr>
            <a:r>
              <a:rPr kumimoji="1" lang="zh-CN" altLang="en-US" sz="1400" dirty="0"/>
              <a:t>长沙亦间</a:t>
            </a:r>
            <a:r>
              <a:rPr kumimoji="1" lang="en-US" altLang="zh-CN" sz="1400" dirty="0"/>
              <a:t>6500</a:t>
            </a:r>
            <a:r>
              <a:rPr kumimoji="1" lang="zh-CN" altLang="en-US" sz="1400" dirty="0"/>
              <a:t>酒店</a:t>
            </a:r>
            <a:r>
              <a:rPr kumimoji="1" lang="en-US" altLang="zh-CN" sz="1400" dirty="0"/>
              <a:t>(</a:t>
            </a:r>
            <a:r>
              <a:rPr kumimoji="1" lang="zh-CN" altLang="en-US" sz="1400" dirty="0"/>
              <a:t>苏家巷店</a:t>
            </a:r>
            <a:r>
              <a:rPr kumimoji="1" lang="en-US" altLang="zh-CN" sz="1400" dirty="0"/>
              <a:t>)</a:t>
            </a:r>
          </a:p>
          <a:p>
            <a:pPr>
              <a:lnSpc>
                <a:spcPct val="150000"/>
              </a:lnSpc>
            </a:pPr>
            <a:r>
              <a:rPr kumimoji="1" lang="zh-CN" altLang="en-US" sz="1400" dirty="0"/>
              <a:t>长沙县汉硕板仓书院酒店</a:t>
            </a:r>
            <a:endParaRPr kumimoji="1" lang="en-US" altLang="zh-CN" sz="1400" dirty="0"/>
          </a:p>
          <a:p>
            <a:pPr>
              <a:lnSpc>
                <a:spcPct val="150000"/>
              </a:lnSpc>
            </a:pPr>
            <a:r>
              <a:rPr kumimoji="1" lang="zh-CN" altLang="en-US" sz="1400" dirty="0"/>
              <a:t>长沙凯兴至尊花园酒店</a:t>
            </a:r>
            <a:endParaRPr kumimoji="1" lang="en-US" altLang="zh-CN" sz="1400" dirty="0"/>
          </a:p>
          <a:p>
            <a:pPr>
              <a:lnSpc>
                <a:spcPct val="150000"/>
              </a:lnSpc>
            </a:pPr>
            <a:r>
              <a:rPr kumimoji="1" lang="zh-CN" altLang="en-US" sz="1400" dirty="0"/>
              <a:t>长沙万泰柏海酒店</a:t>
            </a:r>
            <a:r>
              <a:rPr kumimoji="1" lang="en-US" altLang="zh-CN" sz="1400" dirty="0"/>
              <a:t>(</a:t>
            </a:r>
            <a:r>
              <a:rPr kumimoji="1" lang="zh-CN" altLang="en-US" sz="1400" dirty="0"/>
              <a:t>世界之窗店</a:t>
            </a:r>
            <a:r>
              <a:rPr kumimoji="1" lang="en-US" altLang="zh-CN" sz="1400" dirty="0"/>
              <a:t>)</a:t>
            </a:r>
          </a:p>
          <a:p>
            <a:pPr>
              <a:lnSpc>
                <a:spcPct val="150000"/>
              </a:lnSpc>
            </a:pPr>
            <a:r>
              <a:rPr kumimoji="1" lang="zh-CN" altLang="en-US" sz="1400" dirty="0"/>
              <a:t>长沙万泰柏海酒店</a:t>
            </a:r>
            <a:r>
              <a:rPr kumimoji="1" lang="en-US" altLang="zh-CN" sz="1400" dirty="0"/>
              <a:t>(</a:t>
            </a:r>
            <a:r>
              <a:rPr kumimoji="1" lang="zh-CN" altLang="en-US" sz="1400" dirty="0"/>
              <a:t>机场店</a:t>
            </a:r>
            <a:r>
              <a:rPr kumimoji="1" lang="en-US" altLang="zh-CN" sz="1400" dirty="0"/>
              <a:t>)</a:t>
            </a:r>
          </a:p>
          <a:p>
            <a:pPr>
              <a:lnSpc>
                <a:spcPct val="150000"/>
              </a:lnSpc>
            </a:pPr>
            <a:r>
              <a:rPr kumimoji="1" lang="zh-CN" altLang="en-US" sz="1400" dirty="0"/>
              <a:t>浏阳神农山庄</a:t>
            </a:r>
            <a:endParaRPr kumimoji="1" lang="en-US" altLang="zh-CN" sz="1400" dirty="0"/>
          </a:p>
          <a:p>
            <a:pPr>
              <a:lnSpc>
                <a:spcPct val="150000"/>
              </a:lnSpc>
            </a:pPr>
            <a:r>
              <a:rPr kumimoji="1" lang="zh-CN" altLang="en-US" sz="1400" dirty="0"/>
              <a:t>莫问隐居民宿</a:t>
            </a:r>
            <a:endParaRPr kumimoji="1" lang="en-US" altLang="zh-CN" sz="14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D95A1A-ECF8-293E-78AF-58CD916C38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31E7EEAF-EC91-623B-C42F-E0D40A2D3D10}"/>
              </a:ext>
            </a:extLst>
          </p:cNvPr>
          <p:cNvSpPr txBox="1"/>
          <p:nvPr/>
        </p:nvSpPr>
        <p:spPr>
          <a:xfrm>
            <a:off x="618837" y="1038719"/>
            <a:ext cx="19684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200" b="1" dirty="0"/>
              <a:t>湖南</a:t>
            </a:r>
            <a:r>
              <a:rPr kumimoji="1" lang="en-US" altLang="zh-CN" sz="1600" b="1" dirty="0"/>
              <a:t>2/2</a:t>
            </a:r>
            <a:endParaRPr kumimoji="1" lang="zh-CN" altLang="en-US" sz="3200" b="1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AE42F192-BDE0-713D-0F50-860D559C57C1}"/>
              </a:ext>
            </a:extLst>
          </p:cNvPr>
          <p:cNvSpPr txBox="1"/>
          <p:nvPr/>
        </p:nvSpPr>
        <p:spPr>
          <a:xfrm>
            <a:off x="618837" y="1038719"/>
            <a:ext cx="19684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200" b="1" dirty="0"/>
              <a:t>湖南</a:t>
            </a:r>
            <a:r>
              <a:rPr kumimoji="1" lang="en-US" altLang="zh-CN" sz="1600" b="1" dirty="0"/>
              <a:t>2/2</a:t>
            </a:r>
            <a:endParaRPr kumimoji="1" lang="zh-CN" altLang="en-US" sz="3200" b="1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86E39834-5D1C-D642-55C6-0128C80940EB}"/>
              </a:ext>
            </a:extLst>
          </p:cNvPr>
          <p:cNvSpPr txBox="1"/>
          <p:nvPr/>
        </p:nvSpPr>
        <p:spPr>
          <a:xfrm>
            <a:off x="7999351" y="1908322"/>
            <a:ext cx="2757446" cy="23216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1400" dirty="0"/>
              <a:t>株洲汇琨戴斯温德姆酒店</a:t>
            </a:r>
            <a:endParaRPr kumimoji="1" lang="en-US" altLang="zh-CN" sz="1400" dirty="0"/>
          </a:p>
          <a:p>
            <a:pPr>
              <a:lnSpc>
                <a:spcPct val="150000"/>
              </a:lnSpc>
            </a:pPr>
            <a:r>
              <a:rPr kumimoji="1" lang="zh-CN" altLang="en-US" sz="1400" dirty="0"/>
              <a:t>株洲朵兰达</a:t>
            </a:r>
            <a:r>
              <a:rPr kumimoji="1" lang="en-US" altLang="zh-CN" sz="1400" dirty="0"/>
              <a:t>V</a:t>
            </a:r>
            <a:r>
              <a:rPr kumimoji="1" lang="zh-CN" altLang="en-US" sz="1400" dirty="0"/>
              <a:t>酒店株洲店</a:t>
            </a:r>
            <a:endParaRPr kumimoji="1" lang="en-US" altLang="zh-CN" sz="1400" dirty="0"/>
          </a:p>
          <a:p>
            <a:pPr>
              <a:lnSpc>
                <a:spcPct val="150000"/>
              </a:lnSpc>
            </a:pPr>
            <a:r>
              <a:rPr kumimoji="1" lang="zh-CN" altLang="en-US" sz="1400" dirty="0"/>
              <a:t>娄底</a:t>
            </a:r>
            <a:r>
              <a:rPr kumimoji="1" lang="en-US" altLang="zh-CN" sz="1400" dirty="0"/>
              <a:t>418</a:t>
            </a:r>
            <a:r>
              <a:rPr kumimoji="1" lang="zh-CN" altLang="en-US" sz="1400" dirty="0"/>
              <a:t>华天酒店</a:t>
            </a:r>
            <a:endParaRPr kumimoji="1" lang="en-US" altLang="zh-CN" sz="1400" dirty="0"/>
          </a:p>
          <a:p>
            <a:pPr>
              <a:lnSpc>
                <a:spcPct val="150000"/>
              </a:lnSpc>
            </a:pPr>
            <a:r>
              <a:rPr kumimoji="1" lang="zh-CN" altLang="en-US" sz="1400" dirty="0"/>
              <a:t>娄底新化曼哈顿酒店</a:t>
            </a:r>
            <a:endParaRPr kumimoji="1" lang="en-US" altLang="zh-CN" sz="1400" dirty="0"/>
          </a:p>
          <a:p>
            <a:pPr>
              <a:lnSpc>
                <a:spcPct val="150000"/>
              </a:lnSpc>
            </a:pPr>
            <a:r>
              <a:rPr kumimoji="1" lang="zh-CN" altLang="en-US" sz="1400" dirty="0"/>
              <a:t>邵阳品缦</a:t>
            </a:r>
            <a:r>
              <a:rPr kumimoji="1" lang="en-US" altLang="zh-CN" sz="1400" dirty="0"/>
              <a:t>·</a:t>
            </a:r>
            <a:r>
              <a:rPr kumimoji="1" lang="zh-CN" altLang="en-US" sz="1400" dirty="0"/>
              <a:t>兮酒店</a:t>
            </a:r>
            <a:endParaRPr kumimoji="1" lang="en-US" altLang="zh-CN" sz="1400" dirty="0"/>
          </a:p>
          <a:p>
            <a:pPr>
              <a:lnSpc>
                <a:spcPct val="150000"/>
              </a:lnSpc>
            </a:pPr>
            <a:r>
              <a:rPr kumimoji="1" lang="zh-CN" altLang="en-US" sz="1400" dirty="0"/>
              <a:t>吉首湘泉阳光酒店</a:t>
            </a:r>
            <a:endParaRPr kumimoji="1" lang="en-US" altLang="zh-CN" sz="1400" dirty="0"/>
          </a:p>
          <a:p>
            <a:pPr>
              <a:lnSpc>
                <a:spcPct val="150000"/>
              </a:lnSpc>
            </a:pPr>
            <a:r>
              <a:rPr kumimoji="1" lang="zh-CN" altLang="en-US" sz="1400" dirty="0"/>
              <a:t>吉首煜龙国际酒店</a:t>
            </a:r>
            <a:endParaRPr kumimoji="1" lang="en-US" altLang="zh-CN" sz="1400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65DC1A1-DC17-7E32-DBF0-C3BD63B332AF}"/>
              </a:ext>
            </a:extLst>
          </p:cNvPr>
          <p:cNvSpPr txBox="1"/>
          <p:nvPr/>
        </p:nvSpPr>
        <p:spPr>
          <a:xfrm>
            <a:off x="955270" y="1934188"/>
            <a:ext cx="2757446" cy="2967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1400" dirty="0"/>
              <a:t>张家界温德姆花园酒店</a:t>
            </a:r>
            <a:endParaRPr kumimoji="1" lang="en-US" altLang="zh-CN" sz="1400" dirty="0"/>
          </a:p>
          <a:p>
            <a:pPr>
              <a:lnSpc>
                <a:spcPct val="150000"/>
              </a:lnSpc>
            </a:pPr>
            <a:r>
              <a:rPr kumimoji="1" lang="zh-CN" altLang="en-US" sz="1400" dirty="0"/>
              <a:t>张家界锦江云居酒店</a:t>
            </a:r>
            <a:endParaRPr kumimoji="1" lang="en-US" altLang="zh-CN" sz="1400" dirty="0"/>
          </a:p>
          <a:p>
            <a:pPr>
              <a:lnSpc>
                <a:spcPct val="150000"/>
              </a:lnSpc>
            </a:pPr>
            <a:r>
              <a:rPr kumimoji="1" lang="zh-CN" altLang="en-US" sz="1400" dirty="0"/>
              <a:t>张家界慈利半木酒店</a:t>
            </a:r>
            <a:endParaRPr kumimoji="1" lang="en-US" altLang="zh-CN" sz="1400" dirty="0"/>
          </a:p>
          <a:p>
            <a:pPr>
              <a:lnSpc>
                <a:spcPct val="150000"/>
              </a:lnSpc>
            </a:pPr>
            <a:r>
              <a:rPr kumimoji="1" lang="zh-CN" altLang="en-US" sz="1400" dirty="0"/>
              <a:t>岳阳平江星宇国际酒店</a:t>
            </a:r>
            <a:endParaRPr kumimoji="1" lang="en-US" altLang="zh-CN" sz="1400" dirty="0"/>
          </a:p>
          <a:p>
            <a:pPr>
              <a:lnSpc>
                <a:spcPct val="150000"/>
              </a:lnSpc>
            </a:pPr>
            <a:r>
              <a:rPr kumimoji="1" lang="zh-CN" altLang="en-US" sz="1400" dirty="0"/>
              <a:t>云和夜泊酒店</a:t>
            </a:r>
            <a:r>
              <a:rPr kumimoji="1" lang="en-US" altLang="zh-CN" sz="1400" dirty="0"/>
              <a:t>(</a:t>
            </a:r>
            <a:r>
              <a:rPr kumimoji="1" lang="zh-CN" altLang="en-US" sz="1400" dirty="0"/>
              <a:t>岳阳大道店</a:t>
            </a:r>
            <a:r>
              <a:rPr kumimoji="1" lang="en-US" altLang="zh-CN" sz="1400" dirty="0"/>
              <a:t>)</a:t>
            </a:r>
          </a:p>
          <a:p>
            <a:pPr>
              <a:lnSpc>
                <a:spcPct val="150000"/>
              </a:lnSpc>
            </a:pPr>
            <a:r>
              <a:rPr kumimoji="1" lang="zh-CN" altLang="en-US" sz="1400" dirty="0"/>
              <a:t>永丰铜锣湾国际酒店</a:t>
            </a:r>
            <a:endParaRPr kumimoji="1" lang="en-US" altLang="zh-CN" sz="1400" dirty="0"/>
          </a:p>
          <a:p>
            <a:pPr>
              <a:lnSpc>
                <a:spcPct val="150000"/>
              </a:lnSpc>
            </a:pPr>
            <a:r>
              <a:rPr kumimoji="1" lang="zh-CN" altLang="en-US" sz="1400" dirty="0"/>
              <a:t>上饶品缦</a:t>
            </a:r>
            <a:r>
              <a:rPr kumimoji="1" lang="en-US" altLang="zh-CN" sz="1400" dirty="0"/>
              <a:t>·</a:t>
            </a:r>
            <a:r>
              <a:rPr kumimoji="1" lang="zh-CN" altLang="en-US" sz="1400" dirty="0"/>
              <a:t>兮酒店</a:t>
            </a:r>
            <a:endParaRPr kumimoji="1" lang="en-US" altLang="zh-CN" sz="1400" dirty="0"/>
          </a:p>
          <a:p>
            <a:pPr>
              <a:lnSpc>
                <a:spcPct val="150000"/>
              </a:lnSpc>
            </a:pPr>
            <a:r>
              <a:rPr kumimoji="1" lang="zh-CN" altLang="en-US" sz="1400" dirty="0"/>
              <a:t>常德温德姆至尊豪庭酒店</a:t>
            </a:r>
            <a:endParaRPr kumimoji="1" lang="en-US" altLang="zh-CN" sz="1400" dirty="0"/>
          </a:p>
          <a:p>
            <a:pPr>
              <a:lnSpc>
                <a:spcPct val="150000"/>
              </a:lnSpc>
            </a:pPr>
            <a:r>
              <a:rPr kumimoji="1" lang="zh-CN" altLang="en-US" sz="1400" dirty="0"/>
              <a:t>张家界京溪</a:t>
            </a:r>
            <a:endParaRPr kumimoji="1" lang="en-US" altLang="zh-CN" sz="1400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E4010073-14DC-AC38-8F34-D2A2A89E01ED}"/>
              </a:ext>
            </a:extLst>
          </p:cNvPr>
          <p:cNvSpPr txBox="1"/>
          <p:nvPr/>
        </p:nvSpPr>
        <p:spPr>
          <a:xfrm>
            <a:off x="4775518" y="1934188"/>
            <a:ext cx="2757446" cy="2967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1400" dirty="0"/>
              <a:t>怀化大汉延年酒店</a:t>
            </a:r>
            <a:endParaRPr kumimoji="1" lang="en-US" altLang="zh-CN" sz="1400" dirty="0"/>
          </a:p>
          <a:p>
            <a:pPr>
              <a:lnSpc>
                <a:spcPct val="150000"/>
              </a:lnSpc>
            </a:pPr>
            <a:r>
              <a:rPr kumimoji="1" lang="zh-CN" altLang="en-US" sz="1400" dirty="0"/>
              <a:t>怀化君茂天宜酒店</a:t>
            </a:r>
            <a:endParaRPr kumimoji="1" lang="en-US" altLang="zh-CN" sz="1400" dirty="0"/>
          </a:p>
          <a:p>
            <a:pPr>
              <a:lnSpc>
                <a:spcPct val="150000"/>
              </a:lnSpc>
            </a:pPr>
            <a:r>
              <a:rPr kumimoji="1" lang="zh-CN" altLang="en-US" sz="1400" dirty="0"/>
              <a:t>怀化中方万昌酒店</a:t>
            </a:r>
            <a:endParaRPr kumimoji="1" lang="en-US" altLang="zh-CN" sz="1400" dirty="0"/>
          </a:p>
          <a:p>
            <a:pPr>
              <a:lnSpc>
                <a:spcPct val="150000"/>
              </a:lnSpc>
            </a:pPr>
            <a:r>
              <a:rPr kumimoji="1" lang="zh-CN" altLang="en-US" sz="1400" dirty="0"/>
              <a:t>怀化洪江君澜酒店</a:t>
            </a:r>
            <a:endParaRPr kumimoji="1" lang="en-US" altLang="zh-CN" sz="1400" dirty="0"/>
          </a:p>
          <a:p>
            <a:pPr>
              <a:lnSpc>
                <a:spcPct val="150000"/>
              </a:lnSpc>
            </a:pPr>
            <a:r>
              <a:rPr kumimoji="1" lang="zh-CN" altLang="en-US" sz="1400" dirty="0"/>
              <a:t>怀化中方明珠酒店</a:t>
            </a:r>
            <a:endParaRPr kumimoji="1" lang="en-US" altLang="zh-CN" sz="1400" dirty="0"/>
          </a:p>
          <a:p>
            <a:pPr>
              <a:lnSpc>
                <a:spcPct val="150000"/>
              </a:lnSpc>
            </a:pPr>
            <a:r>
              <a:rPr kumimoji="1" lang="zh-CN" altLang="en-US" sz="1400" dirty="0"/>
              <a:t>凤凰山水莲心酒店</a:t>
            </a:r>
            <a:endParaRPr kumimoji="1" lang="en-US" altLang="zh-CN" sz="1400" dirty="0"/>
          </a:p>
          <a:p>
            <a:pPr>
              <a:lnSpc>
                <a:spcPct val="150000"/>
              </a:lnSpc>
            </a:pPr>
            <a:r>
              <a:rPr kumimoji="1" lang="zh-CN" altLang="en-US" sz="1400" dirty="0"/>
              <a:t>凤凰诚云悦夕酒店</a:t>
            </a:r>
            <a:endParaRPr kumimoji="1" lang="en-US" altLang="zh-CN" sz="1400" dirty="0"/>
          </a:p>
          <a:p>
            <a:pPr>
              <a:lnSpc>
                <a:spcPct val="150000"/>
              </a:lnSpc>
            </a:pPr>
            <a:r>
              <a:rPr kumimoji="1" lang="zh-CN" altLang="en-US" sz="1400" dirty="0"/>
              <a:t>邵阳品缦兮酒店</a:t>
            </a:r>
            <a:endParaRPr kumimoji="1" lang="en-US" altLang="zh-CN" sz="1400" dirty="0"/>
          </a:p>
          <a:p>
            <a:pPr>
              <a:lnSpc>
                <a:spcPct val="150000"/>
              </a:lnSpc>
            </a:pPr>
            <a:r>
              <a:rPr kumimoji="1" lang="zh-CN" altLang="en-US" sz="1400" dirty="0"/>
              <a:t>禅驿</a:t>
            </a:r>
            <a:r>
              <a:rPr kumimoji="1" lang="en-US" altLang="zh-CN" sz="1400" dirty="0"/>
              <a:t>-</a:t>
            </a:r>
            <a:r>
              <a:rPr kumimoji="1" lang="zh-CN" altLang="en-US" sz="1400" dirty="0"/>
              <a:t>屏山八仙山云海酒店</a:t>
            </a:r>
            <a:endParaRPr kumimoji="1" lang="en-US" altLang="zh-CN" sz="1400" dirty="0"/>
          </a:p>
        </p:txBody>
      </p:sp>
    </p:spTree>
    <p:extLst>
      <p:ext uri="{BB962C8B-B14F-4D97-AF65-F5344CB8AC3E}">
        <p14:creationId xmlns:p14="http://schemas.microsoft.com/office/powerpoint/2010/main" val="36201008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 bwMode="auto">
          <a:xfrm>
            <a:off x="631190" y="2248535"/>
            <a:ext cx="37572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长沙机场voco酒店</a:t>
            </a:r>
            <a:endParaRPr dirty="0"/>
          </a:p>
        </p:txBody>
      </p:sp>
      <p:pic>
        <p:nvPicPr>
          <p:cNvPr id="20" name="图片 19" descr="/Users/xiehaomin/Documents/案例图片/长沙机场voco酒店/1mc3q12000cvxgrw7CE4F_W_1080_808_R5_D.jpg1mc3q12000cvxgrw7CE4F_W_1080_808_R5_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735955" y="631825"/>
            <a:ext cx="5608320" cy="5598795"/>
          </a:xfrm>
          <a:prstGeom prst="roundRect">
            <a:avLst>
              <a:gd name="adj" fmla="val 1463"/>
            </a:avLst>
          </a:prstGeom>
        </p:spPr>
      </p:pic>
      <p:pic>
        <p:nvPicPr>
          <p:cNvPr id="19" name="图片 18" descr="/Users/xiehaomin/Documents/案例图片/长沙机场voco酒店/1mc0912000cvxho5rA62F_W_1080_808_R5_D.jpg1mc0912000cvxho5rA62F_W_1080_808_R5_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4491355" y="3920490"/>
            <a:ext cx="3564255" cy="2005330"/>
          </a:xfrm>
          <a:prstGeom prst="roundRect">
            <a:avLst>
              <a:gd name="adj" fmla="val 4401"/>
            </a:avLst>
          </a:prstGeom>
          <a:ln w="25400">
            <a:solidFill>
              <a:schemeClr val="bg1"/>
            </a:solidFill>
          </a:ln>
        </p:spPr>
      </p:pic>
      <p:pic>
        <p:nvPicPr>
          <p:cNvPr id="18" name="图片 17" descr="/Users/xiehaomin/Documents/案例图片/长沙机场voco酒店/1mc2p12000cvxz7er9E46_W_1080_808_R5_D.jpg1mc2p12000cvxz7er9E46_W_1080_808_R5_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706755" y="3920490"/>
            <a:ext cx="3564255" cy="2005330"/>
          </a:xfrm>
          <a:prstGeom prst="roundRect">
            <a:avLst>
              <a:gd name="adj" fmla="val 4401"/>
            </a:avLst>
          </a:prstGeom>
          <a:ln w="25400">
            <a:solidFill>
              <a:schemeClr val="bg1"/>
            </a:solidFill>
          </a:ln>
        </p:spPr>
      </p:pic>
      <p:grpSp>
        <p:nvGrpSpPr>
          <p:cNvPr id="7" name="组合 6"/>
          <p:cNvGrpSpPr/>
          <p:nvPr/>
        </p:nvGrpSpPr>
        <p:grpSpPr bwMode="auto">
          <a:xfrm>
            <a:off x="631190" y="3327991"/>
            <a:ext cx="1569249" cy="369332"/>
            <a:chOff x="631190" y="3327991"/>
            <a:chExt cx="1569249" cy="369332"/>
          </a:xfrm>
        </p:grpSpPr>
        <p:sp>
          <p:nvSpPr>
            <p:cNvPr id="4" name="文本框 3"/>
            <p:cNvSpPr txBox="1"/>
            <p:nvPr/>
          </p:nvSpPr>
          <p:spPr bwMode="auto">
            <a:xfrm>
              <a:off x="631190" y="3327991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zh-CN" dirty="0">
                  <a:solidFill>
                    <a:schemeClr val="bg1">
                      <a:lumMod val="50000"/>
                    </a:schemeClr>
                  </a:solidFill>
                </a:rPr>
                <a:t>湖南长沙</a:t>
              </a:r>
            </a:p>
          </p:txBody>
        </p:sp>
        <p:sp>
          <p:nvSpPr>
            <p:cNvPr id="5" name="文本框 4"/>
            <p:cNvSpPr txBox="1"/>
            <p:nvPr/>
          </p:nvSpPr>
          <p:spPr bwMode="auto">
            <a:xfrm>
              <a:off x="2015708" y="3327991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endParaRPr lang="zh-CN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 bwMode="auto">
          <a:xfrm>
            <a:off x="631190" y="2248535"/>
            <a:ext cx="35642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sz="2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长沙机场豪生酒店</a:t>
            </a:r>
            <a:endParaRPr dirty="0"/>
          </a:p>
        </p:txBody>
      </p:sp>
      <p:pic>
        <p:nvPicPr>
          <p:cNvPr id="20" name="图片 19" descr="/Users/xiehaomin/Documents/案例图片/精品酒店/长沙机场豪生酒店/1mc1c12000crrk1h54AAE_W_1080_808_R5_D.jpg1mc1c12000crrk1h54AAE_W_1080_808_R5_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735955" y="631825"/>
            <a:ext cx="5608320" cy="5598795"/>
          </a:xfrm>
          <a:prstGeom prst="roundRect">
            <a:avLst>
              <a:gd name="adj" fmla="val 1463"/>
            </a:avLst>
          </a:prstGeom>
        </p:spPr>
      </p:pic>
      <p:pic>
        <p:nvPicPr>
          <p:cNvPr id="19" name="图片 18" descr="/Users/xiehaomin/Documents/案例图片/精品酒店/长沙机场豪生酒店/1mc3112000crwxxpk7C51_W_1080_808_R5_D.jpg1mc3112000crwxxpk7C51_W_1080_808_R5_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4491355" y="3920490"/>
            <a:ext cx="3564255" cy="2005330"/>
          </a:xfrm>
          <a:prstGeom prst="roundRect">
            <a:avLst>
              <a:gd name="adj" fmla="val 4401"/>
            </a:avLst>
          </a:prstGeom>
          <a:ln w="25400">
            <a:solidFill>
              <a:schemeClr val="bg1"/>
            </a:solidFill>
          </a:ln>
        </p:spPr>
      </p:pic>
      <p:pic>
        <p:nvPicPr>
          <p:cNvPr id="18" name="图片 17" descr="/Users/xiehaomin/Documents/案例图片/精品酒店/长沙机场豪生酒店/1mc6312000ccs76zh13D1_W_1080_808_R5_D.jpg1mc6312000ccs76zh13D1_W_1080_808_R5_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706755" y="3920490"/>
            <a:ext cx="3564255" cy="2005330"/>
          </a:xfrm>
          <a:prstGeom prst="roundRect">
            <a:avLst>
              <a:gd name="adj" fmla="val 4401"/>
            </a:avLst>
          </a:prstGeom>
          <a:ln w="25400">
            <a:solidFill>
              <a:schemeClr val="bg1"/>
            </a:solidFill>
          </a:ln>
        </p:spPr>
      </p:pic>
      <p:grpSp>
        <p:nvGrpSpPr>
          <p:cNvPr id="4" name="组合 3"/>
          <p:cNvGrpSpPr/>
          <p:nvPr/>
        </p:nvGrpSpPr>
        <p:grpSpPr bwMode="auto">
          <a:xfrm>
            <a:off x="631190" y="3327991"/>
            <a:ext cx="1569249" cy="369332"/>
            <a:chOff x="631190" y="3327991"/>
            <a:chExt cx="1569249" cy="369332"/>
          </a:xfrm>
        </p:grpSpPr>
        <p:sp>
          <p:nvSpPr>
            <p:cNvPr id="5" name="文本框 4"/>
            <p:cNvSpPr txBox="1"/>
            <p:nvPr/>
          </p:nvSpPr>
          <p:spPr bwMode="auto">
            <a:xfrm>
              <a:off x="631190" y="3327991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zh-CN" dirty="0">
                  <a:solidFill>
                    <a:schemeClr val="bg1">
                      <a:lumMod val="50000"/>
                    </a:schemeClr>
                  </a:solidFill>
                </a:rPr>
                <a:t>湖南长沙</a:t>
              </a:r>
            </a:p>
          </p:txBody>
        </p:sp>
        <p:sp>
          <p:nvSpPr>
            <p:cNvPr id="6" name="文本框 5"/>
            <p:cNvSpPr txBox="1"/>
            <p:nvPr/>
          </p:nvSpPr>
          <p:spPr bwMode="auto">
            <a:xfrm>
              <a:off x="2015708" y="3327991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endParaRPr lang="zh-CN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7556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 bwMode="auto">
          <a:xfrm>
            <a:off x="631190" y="2248535"/>
            <a:ext cx="35642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长沙后湖温德姆花园酒店</a:t>
            </a: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rcRect l="11918" r="11918"/>
          <a:stretch>
            <a:fillRect/>
          </a:stretch>
        </p:blipFill>
        <p:spPr bwMode="auto">
          <a:xfrm>
            <a:off x="5735955" y="631825"/>
            <a:ext cx="5608320" cy="5598795"/>
          </a:xfrm>
          <a:prstGeom prst="roundRect">
            <a:avLst>
              <a:gd name="adj" fmla="val 1463"/>
            </a:avLst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rcRect l="11" r="11"/>
          <a:stretch>
            <a:fillRect/>
          </a:stretch>
        </p:blipFill>
        <p:spPr bwMode="auto">
          <a:xfrm>
            <a:off x="4491355" y="3920490"/>
            <a:ext cx="3564255" cy="2005330"/>
          </a:xfrm>
          <a:prstGeom prst="roundRect">
            <a:avLst>
              <a:gd name="adj" fmla="val 4401"/>
            </a:avLst>
          </a:prstGeom>
          <a:ln w="25400">
            <a:solidFill>
              <a:schemeClr val="bg1"/>
            </a:solidFill>
          </a:ln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/>
          <a:srcRect l="11" r="11"/>
          <a:stretch>
            <a:fillRect/>
          </a:stretch>
        </p:blipFill>
        <p:spPr bwMode="auto">
          <a:xfrm>
            <a:off x="706755" y="3920490"/>
            <a:ext cx="3564255" cy="2005330"/>
          </a:xfrm>
          <a:prstGeom prst="roundRect">
            <a:avLst>
              <a:gd name="adj" fmla="val 4401"/>
            </a:avLst>
          </a:prstGeom>
          <a:ln w="25400">
            <a:solidFill>
              <a:schemeClr val="bg1"/>
            </a:solidFill>
          </a:ln>
        </p:spPr>
      </p:pic>
      <p:grpSp>
        <p:nvGrpSpPr>
          <p:cNvPr id="4" name="组合 3"/>
          <p:cNvGrpSpPr/>
          <p:nvPr/>
        </p:nvGrpSpPr>
        <p:grpSpPr bwMode="auto">
          <a:xfrm>
            <a:off x="631190" y="3327991"/>
            <a:ext cx="1569249" cy="369332"/>
            <a:chOff x="631190" y="3327991"/>
            <a:chExt cx="1569249" cy="369332"/>
          </a:xfrm>
        </p:grpSpPr>
        <p:sp>
          <p:nvSpPr>
            <p:cNvPr id="5" name="文本框 4"/>
            <p:cNvSpPr txBox="1"/>
            <p:nvPr/>
          </p:nvSpPr>
          <p:spPr bwMode="auto">
            <a:xfrm>
              <a:off x="631190" y="3327991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zh-CN" dirty="0">
                  <a:solidFill>
                    <a:schemeClr val="bg1">
                      <a:lumMod val="50000"/>
                    </a:schemeClr>
                  </a:solidFill>
                </a:rPr>
                <a:t>湖南长沙</a:t>
              </a:r>
            </a:p>
          </p:txBody>
        </p:sp>
        <p:sp>
          <p:nvSpPr>
            <p:cNvPr id="6" name="文本框 5"/>
            <p:cNvSpPr txBox="1"/>
            <p:nvPr/>
          </p:nvSpPr>
          <p:spPr bwMode="auto">
            <a:xfrm>
              <a:off x="2015708" y="3327991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endParaRPr lang="zh-CN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16617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 bwMode="auto">
          <a:xfrm>
            <a:off x="631190" y="2248535"/>
            <a:ext cx="45065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开福区戴斯温德姆</a:t>
            </a:r>
            <a:endParaRPr dirty="0"/>
          </a:p>
        </p:txBody>
      </p:sp>
      <p:pic>
        <p:nvPicPr>
          <p:cNvPr id="20" name="图片 19" descr="/Users/xiehaomin/Documents/案例图片/精品酒店/开福区戴斯温德姆/1mc1f12000cyqv1jo45A4_W_1080_808_R5_D.jpg1mc1f12000cyqv1jo45A4_W_1080_808_R5_D"/>
          <p:cNvPicPr>
            <a:picLocks noChangeAspect="1"/>
          </p:cNvPicPr>
          <p:nvPr/>
        </p:nvPicPr>
        <p:blipFill>
          <a:blip r:embed="rId3"/>
          <a:srcRect t="-181"/>
          <a:stretch>
            <a:fillRect/>
          </a:stretch>
        </p:blipFill>
        <p:spPr bwMode="auto">
          <a:xfrm>
            <a:off x="5735955" y="631825"/>
            <a:ext cx="5608320" cy="5598795"/>
          </a:xfrm>
          <a:prstGeom prst="roundRect">
            <a:avLst>
              <a:gd name="adj" fmla="val 1463"/>
            </a:avLst>
          </a:prstGeom>
        </p:spPr>
      </p:pic>
      <p:pic>
        <p:nvPicPr>
          <p:cNvPr id="19" name="图片 18" descr="/Users/xiehaomin/Documents/案例图片/精品酒店/开福区戴斯温德姆/1mc6812000cyrddo11197_W_1080_808_R5_D.jpg1mc6812000cyrddo11197_W_1080_808_R5_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4491355" y="3920490"/>
            <a:ext cx="3564255" cy="2005330"/>
          </a:xfrm>
          <a:prstGeom prst="roundRect">
            <a:avLst>
              <a:gd name="adj" fmla="val 4401"/>
            </a:avLst>
          </a:prstGeom>
          <a:ln w="25400">
            <a:solidFill>
              <a:schemeClr val="bg1"/>
            </a:solidFill>
          </a:ln>
        </p:spPr>
      </p:pic>
      <p:pic>
        <p:nvPicPr>
          <p:cNvPr id="18" name="图片 17" descr="/Users/xiehaomin/Documents/案例图片/精品酒店/开福区戴斯温德姆/1mc4r12000cyr1uw62ECA_W_1080_808_R5_D.jpg1mc4r12000cyr1uw62ECA_W_1080_808_R5_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706755" y="3920490"/>
            <a:ext cx="3564255" cy="2005330"/>
          </a:xfrm>
          <a:prstGeom prst="roundRect">
            <a:avLst>
              <a:gd name="adj" fmla="val 4401"/>
            </a:avLst>
          </a:prstGeom>
          <a:ln w="25400">
            <a:solidFill>
              <a:schemeClr val="bg1"/>
            </a:solidFill>
          </a:ln>
        </p:spPr>
      </p:pic>
      <p:grpSp>
        <p:nvGrpSpPr>
          <p:cNvPr id="4" name="组合 3"/>
          <p:cNvGrpSpPr/>
          <p:nvPr/>
        </p:nvGrpSpPr>
        <p:grpSpPr bwMode="auto">
          <a:xfrm>
            <a:off x="631190" y="3327991"/>
            <a:ext cx="1569249" cy="369332"/>
            <a:chOff x="631190" y="3327991"/>
            <a:chExt cx="1569249" cy="369332"/>
          </a:xfrm>
        </p:grpSpPr>
        <p:sp>
          <p:nvSpPr>
            <p:cNvPr id="5" name="文本框 4"/>
            <p:cNvSpPr txBox="1"/>
            <p:nvPr/>
          </p:nvSpPr>
          <p:spPr bwMode="auto">
            <a:xfrm>
              <a:off x="631190" y="3327991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zh-CN" altLang="en-US" dirty="0">
                  <a:solidFill>
                    <a:schemeClr val="bg1">
                      <a:lumMod val="50000"/>
                    </a:schemeClr>
                  </a:solidFill>
                </a:rPr>
                <a:t>湖南长沙</a:t>
              </a:r>
              <a:endParaRPr dirty="0"/>
            </a:p>
          </p:txBody>
        </p:sp>
        <p:sp>
          <p:nvSpPr>
            <p:cNvPr id="6" name="文本框 5"/>
            <p:cNvSpPr txBox="1"/>
            <p:nvPr/>
          </p:nvSpPr>
          <p:spPr bwMode="auto">
            <a:xfrm>
              <a:off x="2015708" y="3327991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endParaRPr lang="zh-CN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85015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 bwMode="auto">
          <a:xfrm>
            <a:off x="631190" y="2248535"/>
            <a:ext cx="51041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长沙麓谷希尔顿惠庭酒店</a:t>
            </a:r>
            <a:endParaRPr lang="en-US" sz="22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黑体" panose="02010609060101010101" charset="-122"/>
            </a:endParaRPr>
          </a:p>
        </p:txBody>
      </p:sp>
      <p:pic>
        <p:nvPicPr>
          <p:cNvPr id="20" name="图片 19" descr="/Users/xiehaomin/Desktop/案例添加/长沙麓谷希尔顿惠庭酒店图片-长沙麓谷希尔顿惠庭酒店真实图片、相册-【携程旅行】.png长沙麓谷希尔顿惠庭酒店图片-长沙麓谷希尔顿惠庭酒店真实图片、相册-【携程旅行】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735955" y="631825"/>
            <a:ext cx="5608320" cy="5598795"/>
          </a:xfrm>
          <a:prstGeom prst="roundRect">
            <a:avLst>
              <a:gd name="adj" fmla="val 1463"/>
            </a:avLst>
          </a:prstGeom>
        </p:spPr>
      </p:pic>
      <p:pic>
        <p:nvPicPr>
          <p:cNvPr id="19" name="图片 18" descr="/Users/xiehaomin/Desktop/案例添加/长沙麓谷希尔顿惠庭酒店图片-长沙麓谷希尔顿惠庭酒店真实图片、相册-【携程旅行】-2.png长沙麓谷希尔顿惠庭酒店图片-长沙麓谷希尔顿惠庭酒店真实图片、相册-【携程旅行】-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4491355" y="3920490"/>
            <a:ext cx="3564255" cy="2005330"/>
          </a:xfrm>
          <a:prstGeom prst="roundRect">
            <a:avLst>
              <a:gd name="adj" fmla="val 4401"/>
            </a:avLst>
          </a:prstGeom>
          <a:ln w="25400">
            <a:solidFill>
              <a:schemeClr val="bg1"/>
            </a:solidFill>
          </a:ln>
        </p:spPr>
      </p:pic>
      <p:pic>
        <p:nvPicPr>
          <p:cNvPr id="18" name="图片 17" descr="/Users/xiehaomin/Desktop/案例添加/长沙麓谷希尔顿惠庭酒店图片-长沙麓谷希尔顿惠庭酒店真实图片、相册-【携程旅行】-1.png长沙麓谷希尔顿惠庭酒店图片-长沙麓谷希尔顿惠庭酒店真实图片、相册-【携程旅行】-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706755" y="3920490"/>
            <a:ext cx="3564255" cy="2005330"/>
          </a:xfrm>
          <a:prstGeom prst="roundRect">
            <a:avLst>
              <a:gd name="adj" fmla="val 4401"/>
            </a:avLst>
          </a:prstGeom>
          <a:ln w="25400">
            <a:solidFill>
              <a:schemeClr val="bg1"/>
            </a:solidFill>
          </a:ln>
        </p:spPr>
      </p:pic>
      <p:grpSp>
        <p:nvGrpSpPr>
          <p:cNvPr id="4" name="组合 3"/>
          <p:cNvGrpSpPr/>
          <p:nvPr/>
        </p:nvGrpSpPr>
        <p:grpSpPr bwMode="auto">
          <a:xfrm>
            <a:off x="631190" y="3327991"/>
            <a:ext cx="1569249" cy="369332"/>
            <a:chOff x="631190" y="3327991"/>
            <a:chExt cx="1569249" cy="369332"/>
          </a:xfrm>
        </p:grpSpPr>
        <p:sp>
          <p:nvSpPr>
            <p:cNvPr id="5" name="文本框 4"/>
            <p:cNvSpPr txBox="1"/>
            <p:nvPr/>
          </p:nvSpPr>
          <p:spPr bwMode="auto">
            <a:xfrm>
              <a:off x="631190" y="3327991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zh-CN" dirty="0">
                  <a:solidFill>
                    <a:schemeClr val="bg1">
                      <a:lumMod val="50000"/>
                    </a:schemeClr>
                  </a:solidFill>
                </a:rPr>
                <a:t>湖南长沙</a:t>
              </a:r>
              <a:endParaRPr dirty="0"/>
            </a:p>
          </p:txBody>
        </p:sp>
        <p:sp>
          <p:nvSpPr>
            <p:cNvPr id="6" name="文本框 5"/>
            <p:cNvSpPr txBox="1"/>
            <p:nvPr/>
          </p:nvSpPr>
          <p:spPr bwMode="auto">
            <a:xfrm>
              <a:off x="2015708" y="3327991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endParaRPr lang="zh-CN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80904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 bwMode="auto">
          <a:xfrm>
            <a:off x="631190" y="2248535"/>
            <a:ext cx="52250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ISEYA</a:t>
            </a:r>
            <a:r>
              <a:rPr lang="zh-CN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世野酒店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(</a:t>
            </a:r>
            <a:r>
              <a:rPr lang="zh-CN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长沙五一广场店</a:t>
            </a:r>
            <a:r>
              <a:rPr 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</a:rPr>
              <a:t>)</a:t>
            </a:r>
            <a:endParaRPr lang="zh-CN" sz="22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黑体" panose="02010609060101010101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735955" y="631825"/>
            <a:ext cx="5608320" cy="5598795"/>
          </a:xfrm>
          <a:prstGeom prst="roundRect">
            <a:avLst>
              <a:gd name="adj" fmla="val 1463"/>
            </a:avLst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4491355" y="3920490"/>
            <a:ext cx="3564255" cy="2005330"/>
          </a:xfrm>
          <a:prstGeom prst="roundRect">
            <a:avLst>
              <a:gd name="adj" fmla="val 4401"/>
            </a:avLst>
          </a:prstGeom>
          <a:ln w="25400">
            <a:solidFill>
              <a:schemeClr val="bg1"/>
            </a:solidFill>
          </a:ln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706755" y="3920490"/>
            <a:ext cx="3564255" cy="2005330"/>
          </a:xfrm>
          <a:prstGeom prst="roundRect">
            <a:avLst>
              <a:gd name="adj" fmla="val 4401"/>
            </a:avLst>
          </a:prstGeom>
          <a:ln w="25400">
            <a:solidFill>
              <a:schemeClr val="bg1"/>
            </a:solidFill>
          </a:ln>
        </p:spPr>
      </p:pic>
      <p:grpSp>
        <p:nvGrpSpPr>
          <p:cNvPr id="4" name="组合 3"/>
          <p:cNvGrpSpPr/>
          <p:nvPr/>
        </p:nvGrpSpPr>
        <p:grpSpPr bwMode="auto">
          <a:xfrm>
            <a:off x="631190" y="3327991"/>
            <a:ext cx="1569249" cy="369332"/>
            <a:chOff x="631190" y="3327991"/>
            <a:chExt cx="1569249" cy="369332"/>
          </a:xfrm>
        </p:grpSpPr>
        <p:sp>
          <p:nvSpPr>
            <p:cNvPr id="5" name="文本框 4"/>
            <p:cNvSpPr txBox="1"/>
            <p:nvPr/>
          </p:nvSpPr>
          <p:spPr bwMode="auto">
            <a:xfrm>
              <a:off x="631190" y="3327991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zh-CN" dirty="0">
                  <a:solidFill>
                    <a:schemeClr val="bg1">
                      <a:lumMod val="50000"/>
                    </a:schemeClr>
                  </a:solidFill>
                </a:rPr>
                <a:t>湖南长沙</a:t>
              </a:r>
              <a:endParaRPr dirty="0"/>
            </a:p>
          </p:txBody>
        </p:sp>
        <p:sp>
          <p:nvSpPr>
            <p:cNvPr id="6" name="文本框 5"/>
            <p:cNvSpPr txBox="1"/>
            <p:nvPr/>
          </p:nvSpPr>
          <p:spPr bwMode="auto">
            <a:xfrm>
              <a:off x="2015708" y="3327991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endParaRPr lang="zh-CN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369894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MTVhYjczYzJmMzZlMzhkNDBhZjhjNDM2NzY2OGZjZTg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2032</TotalTime>
  <Words>445</Words>
  <Application>Microsoft Office PowerPoint</Application>
  <PresentationFormat>宽屏</PresentationFormat>
  <Paragraphs>113</Paragraphs>
  <Slides>19</Slides>
  <Notes>19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19</vt:i4>
      </vt:variant>
    </vt:vector>
  </HeadingPairs>
  <TitlesOfParts>
    <vt:vector size="26" baseType="lpstr">
      <vt:lpstr>PingFang SC</vt:lpstr>
      <vt:lpstr>等线</vt:lpstr>
      <vt:lpstr>等线 Light</vt:lpstr>
      <vt:lpstr>微软雅黑</vt:lpstr>
      <vt:lpstr>Arial</vt:lpstr>
      <vt:lpstr>自定义设计方案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Microsoft Office User</dc:creator>
  <cp:lastModifiedBy>浩民 谢</cp:lastModifiedBy>
  <cp:revision>292</cp:revision>
  <dcterms:created xsi:type="dcterms:W3CDTF">2024-11-11T06:16:00Z</dcterms:created>
  <dcterms:modified xsi:type="dcterms:W3CDTF">2025-05-19T03:51:05Z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151F1964ABFA41B09076B8FC8E11CB3E_12</vt:lpwstr>
  </property>
  <property fmtid="{D5CDD505-2E9C-101B-9397-08002B2CF9AE}" pid="3" name="KSOProductBuildVer">
    <vt:lpwstr>2052-12.1.0.18608</vt:lpwstr>
  </property>
</Properties>
</file>