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7"/>
  </p:notesMasterIdLst>
  <p:sldIdLst>
    <p:sldId id="322" r:id="rId2"/>
    <p:sldId id="323" r:id="rId3"/>
    <p:sldId id="325" r:id="rId4"/>
    <p:sldId id="360" r:id="rId5"/>
    <p:sldId id="327" r:id="rId6"/>
    <p:sldId id="328" r:id="rId7"/>
    <p:sldId id="329" r:id="rId8"/>
    <p:sldId id="330" r:id="rId9"/>
    <p:sldId id="331" r:id="rId10"/>
    <p:sldId id="334" r:id="rId11"/>
    <p:sldId id="337" r:id="rId12"/>
    <p:sldId id="338" r:id="rId13"/>
    <p:sldId id="361" r:id="rId14"/>
    <p:sldId id="362" r:id="rId15"/>
    <p:sldId id="363" r:id="rId16"/>
    <p:sldId id="364" r:id="rId17"/>
    <p:sldId id="365" r:id="rId18"/>
    <p:sldId id="366" r:id="rId19"/>
    <p:sldId id="347" r:id="rId20"/>
    <p:sldId id="367" r:id="rId21"/>
    <p:sldId id="353" r:id="rId22"/>
    <p:sldId id="370" r:id="rId23"/>
    <p:sldId id="355" r:id="rId24"/>
    <p:sldId id="321" r:id="rId25"/>
    <p:sldId id="372" r:id="rId26"/>
    <p:sldId id="391" r:id="rId27"/>
    <p:sldId id="392" r:id="rId28"/>
    <p:sldId id="373" r:id="rId29"/>
    <p:sldId id="375" r:id="rId30"/>
    <p:sldId id="379" r:id="rId31"/>
    <p:sldId id="384" r:id="rId32"/>
    <p:sldId id="393" r:id="rId33"/>
    <p:sldId id="394" r:id="rId34"/>
    <p:sldId id="395" r:id="rId35"/>
    <p:sldId id="396" r:id="rId36"/>
    <p:sldId id="397" r:id="rId37"/>
    <p:sldId id="398" r:id="rId38"/>
    <p:sldId id="390" r:id="rId39"/>
    <p:sldId id="399" r:id="rId40"/>
    <p:sldId id="400" r:id="rId41"/>
    <p:sldId id="402" r:id="rId42"/>
    <p:sldId id="403" r:id="rId43"/>
    <p:sldId id="404" r:id="rId44"/>
    <p:sldId id="405" r:id="rId45"/>
    <p:sldId id="359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9C26"/>
    <a:srgbClr val="3A57E8"/>
    <a:srgbClr val="FCC000"/>
    <a:srgbClr val="44E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1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E930E-9E5C-EF48-906F-509FF6EA1C17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B6D18-E826-7142-BFAC-891177DAE2B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31228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62574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B6D18-E826-7142-BFAC-891177DAE2B4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8C51-CEB5-6944-ABF4-1CFF5F04AA2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8DF4-829A-C543-8796-D34004340F7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8C51-CEB5-6944-ABF4-1CFF5F04AA2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8DF4-829A-C543-8796-D34004340F7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8C51-CEB5-6944-ABF4-1CFF5F04AA2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8DF4-829A-C543-8796-D34004340F7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8C51-CEB5-6944-ABF4-1CFF5F04AA2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8DF4-829A-C543-8796-D34004340F7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8C51-CEB5-6944-ABF4-1CFF5F04AA2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8DF4-829A-C543-8796-D34004340F7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8C51-CEB5-6944-ABF4-1CFF5F04AA2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8DF4-829A-C543-8796-D34004340F7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8C51-CEB5-6944-ABF4-1CFF5F04AA2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8DF4-829A-C543-8796-D34004340F7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8C51-CEB5-6944-ABF4-1CFF5F04AA2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8DF4-829A-C543-8796-D34004340F7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8C51-CEB5-6944-ABF4-1CFF5F04AA2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8DF4-829A-C543-8796-D34004340F7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8C51-CEB5-6944-ABF4-1CFF5F04AA2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8DF4-829A-C543-8796-D34004340F7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8C51-CEB5-6944-ABF4-1CFF5F04AA2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D8DF4-829A-C543-8796-D34004340F7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08C51-CEB5-6944-ABF4-1CFF5F04AA26}" type="datetimeFigureOut">
              <a:rPr kumimoji="1" lang="zh-CN" altLang="en-US" smtClean="0"/>
              <a:t>2022/3/21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D8DF4-829A-C543-8796-D34004340F7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5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emf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5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emf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2.emf"/><Relationship Id="rId5" Type="http://schemas.openxmlformats.org/officeDocument/2006/relationships/image" Target="../media/image7.emf"/><Relationship Id="rId10" Type="http://schemas.openxmlformats.org/officeDocument/2006/relationships/image" Target="../media/image11.emf"/><Relationship Id="rId4" Type="http://schemas.openxmlformats.org/officeDocument/2006/relationships/image" Target="../media/image6.emf"/><Relationship Id="rId9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em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071007" y="4942114"/>
            <a:ext cx="8049986" cy="56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700" dirty="0">
                <a:solidFill>
                  <a:schemeClr val="bg1">
                    <a:alpha val="30979"/>
                  </a:schemeClr>
                </a:solidFill>
              </a:rPr>
              <a:t>多年来，我们专注酒店场景，用心倾听酒店客户客观需求、深度思考酒店建设及运营的每个环节、</a:t>
            </a:r>
          </a:p>
          <a:p>
            <a:pPr algn="ctr">
              <a:lnSpc>
                <a:spcPct val="150000"/>
              </a:lnSpc>
            </a:pPr>
            <a:r>
              <a:rPr kumimoji="1" lang="zh-CN" altLang="en-US" sz="700" dirty="0">
                <a:solidFill>
                  <a:schemeClr val="bg1">
                    <a:alpha val="30979"/>
                  </a:schemeClr>
                </a:solidFill>
              </a:rPr>
              <a:t>不断整合行业一线科研技术，力求有针对性的建立一个最契合酒店行业的产品体系，为酒店可持续发展提供助力。</a:t>
            </a:r>
          </a:p>
          <a:p>
            <a:pPr algn="ctr">
              <a:lnSpc>
                <a:spcPct val="150000"/>
              </a:lnSpc>
            </a:pPr>
            <a:r>
              <a:rPr kumimoji="1" lang="zh-CN" altLang="en-US" sz="700" dirty="0">
                <a:solidFill>
                  <a:schemeClr val="bg1">
                    <a:alpha val="30979"/>
                  </a:schemeClr>
                </a:solidFill>
              </a:rPr>
              <a:t>我们自主研发的客房管家、融合中心</a:t>
            </a:r>
            <a:r>
              <a:rPr kumimoji="1" lang="en-GB" altLang="zh-CN" sz="700" dirty="0">
                <a:solidFill>
                  <a:schemeClr val="bg1">
                    <a:alpha val="30979"/>
                  </a:schemeClr>
                </a:solidFill>
              </a:rPr>
              <a:t>UCC</a:t>
            </a:r>
            <a:r>
              <a:rPr kumimoji="1" lang="zh-CN" altLang="en-GB" sz="700" dirty="0">
                <a:solidFill>
                  <a:schemeClr val="bg1">
                    <a:alpha val="30979"/>
                  </a:schemeClr>
                </a:solidFill>
              </a:rPr>
              <a:t>、</a:t>
            </a:r>
            <a:r>
              <a:rPr kumimoji="1" lang="zh-CN" altLang="en-US" sz="700" dirty="0">
                <a:solidFill>
                  <a:schemeClr val="bg1">
                    <a:alpha val="30979"/>
                  </a:schemeClr>
                </a:solidFill>
              </a:rPr>
              <a:t>融合通信终端</a:t>
            </a:r>
            <a:r>
              <a:rPr kumimoji="1" lang="en-GB" altLang="zh-CN" sz="700" dirty="0">
                <a:solidFill>
                  <a:schemeClr val="bg1">
                    <a:alpha val="30979"/>
                  </a:schemeClr>
                </a:solidFill>
              </a:rPr>
              <a:t>MAP+</a:t>
            </a:r>
            <a:r>
              <a:rPr kumimoji="1" lang="zh-CN" altLang="en-GB" sz="700" dirty="0">
                <a:solidFill>
                  <a:schemeClr val="bg1">
                    <a:alpha val="30979"/>
                  </a:schemeClr>
                </a:solidFill>
              </a:rPr>
              <a:t>、</a:t>
            </a:r>
            <a:r>
              <a:rPr kumimoji="1" lang="zh-CN" altLang="en-US" sz="700" dirty="0">
                <a:solidFill>
                  <a:schemeClr val="bg1">
                    <a:alpha val="30979"/>
                  </a:schemeClr>
                </a:solidFill>
              </a:rPr>
              <a:t>酒店互动电视系统、酒店</a:t>
            </a:r>
            <a:r>
              <a:rPr kumimoji="1" lang="en-GB" altLang="zh-CN" sz="700" dirty="0">
                <a:solidFill>
                  <a:schemeClr val="bg1">
                    <a:alpha val="30979"/>
                  </a:schemeClr>
                </a:solidFill>
              </a:rPr>
              <a:t>IPTV</a:t>
            </a:r>
            <a:r>
              <a:rPr kumimoji="1" lang="zh-CN" altLang="en-US" sz="700" dirty="0">
                <a:solidFill>
                  <a:schemeClr val="bg1">
                    <a:alpha val="30979"/>
                  </a:schemeClr>
                </a:solidFill>
              </a:rPr>
              <a:t>电视前端系统等创新性产品已成功应用于国内超千家知名酒店，并得到了广大用户的一致认可。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5465057" y="5770044"/>
            <a:ext cx="1261885" cy="2735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750" y="6265597"/>
            <a:ext cx="490518" cy="115416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684828" y="480792"/>
            <a:ext cx="1031051" cy="454200"/>
            <a:chOff x="10684828" y="480792"/>
            <a:chExt cx="1031051" cy="454200"/>
          </a:xfrm>
        </p:grpSpPr>
        <p:sp>
          <p:nvSpPr>
            <p:cNvPr id="6" name="文本框 5"/>
            <p:cNvSpPr txBox="1"/>
            <p:nvPr/>
          </p:nvSpPr>
          <p:spPr>
            <a:xfrm>
              <a:off x="10684828" y="480792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50" dirty="0">
                  <a:solidFill>
                    <a:schemeClr val="bg1"/>
                  </a:solidFill>
                </a:rPr>
                <a:t>互动电视系统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764229" y="688771"/>
              <a:ext cx="8467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altLang="zh-CN" sz="1000" dirty="0">
                  <a:solidFill>
                    <a:schemeClr val="bg1">
                      <a:lumMod val="85000"/>
                    </a:schemeClr>
                  </a:solidFill>
                </a:rPr>
                <a:t>IDEAALONE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15913" y="6150181"/>
            <a:ext cx="27831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Phone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400-100-5151</a:t>
            </a:r>
            <a:r>
              <a:rPr kumimoji="1" lang="zh-CN" altLang="en-US" sz="900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Email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GB" altLang="zh-CN" sz="900" dirty="0" err="1">
                <a:solidFill>
                  <a:schemeClr val="bg1">
                    <a:lumMod val="75000"/>
                  </a:schemeClr>
                </a:solidFill>
              </a:rPr>
              <a:t>market@povodo.com</a:t>
            </a:r>
            <a:endParaRPr lang="en-GB" altLang="zh-CN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>
            <a:off x="415913" y="491674"/>
            <a:ext cx="909231" cy="19709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458392" y="1983740"/>
            <a:ext cx="867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</a:rPr>
              <a:t>02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94765" y="403479"/>
            <a:ext cx="4097597" cy="801409"/>
            <a:chOff x="594765" y="349987"/>
            <a:chExt cx="4097597" cy="881551"/>
          </a:xfrm>
        </p:grpSpPr>
        <p:sp>
          <p:nvSpPr>
            <p:cNvPr id="3" name="文本框 2"/>
            <p:cNvSpPr txBox="1"/>
            <p:nvPr/>
          </p:nvSpPr>
          <p:spPr>
            <a:xfrm>
              <a:off x="594765" y="655995"/>
              <a:ext cx="4097597" cy="575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PRIVILEGE SEPARATION</a:t>
              </a:r>
              <a:endParaRPr lang="en-GB" altLang="zh-CN" sz="2800" dirty="0">
                <a:solidFill>
                  <a:schemeClr val="bg1">
                    <a:lumMod val="95000"/>
                    <a:alpha val="8434"/>
                  </a:schemeClr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94765" y="349987"/>
              <a:ext cx="2031325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</a:rPr>
                <a:t>架构拓扑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364878" y="575134"/>
            <a:ext cx="124944" cy="474675"/>
          </a:xfrm>
          <a:prstGeom prst="rect">
            <a:avLst/>
          </a:prstGeom>
          <a:solidFill>
            <a:srgbClr val="3A5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58026" y="166024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solidFill>
                  <a:schemeClr val="bg1"/>
                </a:solidFill>
              </a:rPr>
              <a:t>云平台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4310743" y="1483078"/>
            <a:ext cx="7136637" cy="2978048"/>
          </a:xfrm>
          <a:prstGeom prst="roundRect">
            <a:avLst/>
          </a:prstGeom>
          <a:noFill/>
          <a:ln cmpd="sng">
            <a:solidFill>
              <a:schemeClr val="bg1">
                <a:alpha val="1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658027" y="5351810"/>
            <a:ext cx="2096802" cy="523430"/>
            <a:chOff x="658026" y="2731793"/>
            <a:chExt cx="2096802" cy="523430"/>
          </a:xfrm>
        </p:grpSpPr>
        <p:sp>
          <p:nvSpPr>
            <p:cNvPr id="9" name="圆角矩形 8"/>
            <p:cNvSpPr/>
            <p:nvPr/>
          </p:nvSpPr>
          <p:spPr>
            <a:xfrm>
              <a:off x="658026" y="2731793"/>
              <a:ext cx="2096802" cy="5234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99948" y="2834996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dirty="0"/>
                <a:t>集团管理后台服务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58027" y="2579346"/>
            <a:ext cx="2096801" cy="523430"/>
            <a:chOff x="658026" y="2731793"/>
            <a:chExt cx="2096801" cy="523430"/>
          </a:xfrm>
        </p:grpSpPr>
        <p:sp>
          <p:nvSpPr>
            <p:cNvPr id="16" name="圆角矩形 15"/>
            <p:cNvSpPr/>
            <p:nvPr/>
          </p:nvSpPr>
          <p:spPr>
            <a:xfrm>
              <a:off x="658026" y="2731793"/>
              <a:ext cx="2096801" cy="5234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23502" y="2813466"/>
              <a:ext cx="2031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dirty="0"/>
                <a:t>酒店电视系统云服务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58027" y="4014644"/>
            <a:ext cx="2096801" cy="523430"/>
            <a:chOff x="658026" y="2731793"/>
            <a:chExt cx="2096801" cy="523430"/>
          </a:xfrm>
        </p:grpSpPr>
        <p:sp>
          <p:nvSpPr>
            <p:cNvPr id="22" name="圆角矩形 21"/>
            <p:cNvSpPr/>
            <p:nvPr/>
          </p:nvSpPr>
          <p:spPr>
            <a:xfrm>
              <a:off x="658026" y="2731793"/>
              <a:ext cx="2096801" cy="5234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93355" y="2831503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dirty="0"/>
                <a:t>酒店后台管理服务</a:t>
              </a: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4790620" y="1946030"/>
            <a:ext cx="6218667" cy="2444495"/>
            <a:chOff x="3809996" y="1946030"/>
            <a:chExt cx="6218667" cy="2444495"/>
          </a:xfrm>
        </p:grpSpPr>
        <p:grpSp>
          <p:nvGrpSpPr>
            <p:cNvPr id="70" name="组合 69"/>
            <p:cNvGrpSpPr/>
            <p:nvPr/>
          </p:nvGrpSpPr>
          <p:grpSpPr>
            <a:xfrm>
              <a:off x="3809996" y="1946030"/>
              <a:ext cx="6218667" cy="2259829"/>
              <a:chOff x="3809996" y="1483076"/>
              <a:chExt cx="6218667" cy="2259829"/>
            </a:xfrm>
          </p:grpSpPr>
          <p:grpSp>
            <p:nvGrpSpPr>
              <p:cNvPr id="105" name="组合 104"/>
              <p:cNvGrpSpPr/>
              <p:nvPr/>
            </p:nvGrpSpPr>
            <p:grpSpPr>
              <a:xfrm>
                <a:off x="3809996" y="2141312"/>
                <a:ext cx="820811" cy="438034"/>
                <a:chOff x="658026" y="2905570"/>
                <a:chExt cx="820811" cy="438034"/>
              </a:xfrm>
            </p:grpSpPr>
            <p:sp>
              <p:nvSpPr>
                <p:cNvPr id="106" name="文本框 105"/>
                <p:cNvSpPr txBox="1"/>
                <p:nvPr/>
              </p:nvSpPr>
              <p:spPr>
                <a:xfrm>
                  <a:off x="723502" y="2987243"/>
                  <a:ext cx="755335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zh-CN" altLang="en-US" sz="1100" dirty="0">
                      <a:solidFill>
                        <a:schemeClr val="bg1"/>
                      </a:solidFill>
                    </a:rPr>
                    <a:t>本地</a:t>
                  </a:r>
                  <a:r>
                    <a:rPr kumimoji="1" lang="en-US" altLang="zh-CN" sz="1100" dirty="0">
                      <a:solidFill>
                        <a:schemeClr val="bg1"/>
                      </a:solidFill>
                    </a:rPr>
                    <a:t>CDN</a:t>
                  </a:r>
                  <a:endParaRPr kumimoji="1" lang="zh-CN" altLang="en-US" sz="11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圆角矩形 106"/>
                <p:cNvSpPr/>
                <p:nvPr/>
              </p:nvSpPr>
              <p:spPr>
                <a:xfrm>
                  <a:off x="658026" y="2905570"/>
                  <a:ext cx="820811" cy="438034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p:grpSp>
            <p:nvGrpSpPr>
              <p:cNvPr id="108" name="组合 107"/>
              <p:cNvGrpSpPr/>
              <p:nvPr/>
            </p:nvGrpSpPr>
            <p:grpSpPr>
              <a:xfrm>
                <a:off x="5256968" y="2141312"/>
                <a:ext cx="1202267" cy="438034"/>
                <a:chOff x="600652" y="2905570"/>
                <a:chExt cx="1202267" cy="438034"/>
              </a:xfrm>
            </p:grpSpPr>
            <p:sp>
              <p:nvSpPr>
                <p:cNvPr id="109" name="圆角矩形 108"/>
                <p:cNvSpPr/>
                <p:nvPr/>
              </p:nvSpPr>
              <p:spPr>
                <a:xfrm>
                  <a:off x="600652" y="2905570"/>
                  <a:ext cx="1202267" cy="43803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sp>
              <p:nvSpPr>
                <p:cNvPr id="110" name="文本框 109"/>
                <p:cNvSpPr txBox="1"/>
                <p:nvPr/>
              </p:nvSpPr>
              <p:spPr>
                <a:xfrm>
                  <a:off x="840147" y="2975028"/>
                  <a:ext cx="72327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zh-CN" altLang="en-US" sz="1400" dirty="0"/>
                    <a:t>局域网</a:t>
                  </a:r>
                </a:p>
              </p:txBody>
            </p:sp>
          </p:grpSp>
          <p:cxnSp>
            <p:nvCxnSpPr>
              <p:cNvPr id="27" name="直线箭头连接符 26"/>
              <p:cNvCxnSpPr>
                <a:stCxn id="107" idx="3"/>
                <a:endCxn id="109" idx="1"/>
              </p:cNvCxnSpPr>
              <p:nvPr/>
            </p:nvCxnSpPr>
            <p:spPr>
              <a:xfrm>
                <a:off x="4630807" y="2360329"/>
                <a:ext cx="626161" cy="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组合 30"/>
              <p:cNvGrpSpPr/>
              <p:nvPr/>
            </p:nvGrpSpPr>
            <p:grpSpPr>
              <a:xfrm>
                <a:off x="7482383" y="1483076"/>
                <a:ext cx="730203" cy="438034"/>
                <a:chOff x="658026" y="2905570"/>
                <a:chExt cx="730203" cy="438034"/>
              </a:xfrm>
            </p:grpSpPr>
            <p:sp>
              <p:nvSpPr>
                <p:cNvPr id="32" name="文本框 31"/>
                <p:cNvSpPr txBox="1"/>
                <p:nvPr/>
              </p:nvSpPr>
              <p:spPr>
                <a:xfrm>
                  <a:off x="709579" y="2993782"/>
                  <a:ext cx="627095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zh-CN" altLang="en-US" sz="1100" dirty="0">
                      <a:solidFill>
                        <a:schemeClr val="bg1"/>
                      </a:solidFill>
                    </a:rPr>
                    <a:t>电视</a:t>
                  </a:r>
                  <a:r>
                    <a:rPr kumimoji="1" lang="en-US" altLang="zh-CN" sz="1100" dirty="0">
                      <a:solidFill>
                        <a:schemeClr val="bg1"/>
                      </a:solidFill>
                    </a:rPr>
                    <a:t>TV</a:t>
                  </a:r>
                  <a:endParaRPr kumimoji="1" lang="zh-CN" altLang="en-US" sz="11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658026" y="2905570"/>
                  <a:ext cx="730203" cy="438034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</p:grpSp>
          <p:grpSp>
            <p:nvGrpSpPr>
              <p:cNvPr id="37" name="组合 36"/>
              <p:cNvGrpSpPr/>
              <p:nvPr/>
            </p:nvGrpSpPr>
            <p:grpSpPr>
              <a:xfrm>
                <a:off x="7482383" y="2136661"/>
                <a:ext cx="730203" cy="438034"/>
                <a:chOff x="658026" y="2905570"/>
                <a:chExt cx="730203" cy="438034"/>
              </a:xfrm>
            </p:grpSpPr>
            <p:sp>
              <p:nvSpPr>
                <p:cNvPr id="38" name="文本框 37"/>
                <p:cNvSpPr txBox="1"/>
                <p:nvPr/>
              </p:nvSpPr>
              <p:spPr>
                <a:xfrm>
                  <a:off x="709579" y="2993782"/>
                  <a:ext cx="627095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zh-CN" altLang="en-US" sz="1100" dirty="0">
                      <a:solidFill>
                        <a:schemeClr val="bg1"/>
                      </a:solidFill>
                    </a:rPr>
                    <a:t>电视</a:t>
                  </a:r>
                  <a:r>
                    <a:rPr kumimoji="1" lang="en-US" altLang="zh-CN" sz="1100" dirty="0">
                      <a:solidFill>
                        <a:schemeClr val="bg1"/>
                      </a:solidFill>
                    </a:rPr>
                    <a:t>TV</a:t>
                  </a:r>
                  <a:endParaRPr kumimoji="1" lang="zh-CN" altLang="en-US" sz="11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圆角矩形 38"/>
                <p:cNvSpPr/>
                <p:nvPr/>
              </p:nvSpPr>
              <p:spPr>
                <a:xfrm>
                  <a:off x="658026" y="2905570"/>
                  <a:ext cx="730203" cy="438034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</p:grpSp>
          <p:grpSp>
            <p:nvGrpSpPr>
              <p:cNvPr id="40" name="组合 39"/>
              <p:cNvGrpSpPr/>
              <p:nvPr/>
            </p:nvGrpSpPr>
            <p:grpSpPr>
              <a:xfrm>
                <a:off x="8978783" y="1483076"/>
                <a:ext cx="1049880" cy="438034"/>
                <a:chOff x="658026" y="2905570"/>
                <a:chExt cx="1049880" cy="438034"/>
              </a:xfrm>
            </p:grpSpPr>
            <p:sp>
              <p:nvSpPr>
                <p:cNvPr id="41" name="文本框 40"/>
                <p:cNvSpPr txBox="1"/>
                <p:nvPr/>
              </p:nvSpPr>
              <p:spPr>
                <a:xfrm>
                  <a:off x="782054" y="2993782"/>
                  <a:ext cx="80182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zh-CN" altLang="en-US" sz="1100" dirty="0">
                      <a:solidFill>
                        <a:schemeClr val="bg1"/>
                      </a:solidFill>
                    </a:rPr>
                    <a:t>客人</a:t>
                  </a:r>
                  <a:r>
                    <a:rPr kumimoji="1" lang="en-US" altLang="zh-CN" sz="1100" dirty="0">
                      <a:solidFill>
                        <a:schemeClr val="bg1"/>
                      </a:solidFill>
                    </a:rPr>
                    <a:t>/</a:t>
                  </a:r>
                  <a:r>
                    <a:rPr kumimoji="1" lang="zh-CN" altLang="en-US" sz="1100" dirty="0">
                      <a:solidFill>
                        <a:schemeClr val="bg1"/>
                      </a:solidFill>
                    </a:rPr>
                    <a:t>手机</a:t>
                  </a:r>
                </a:p>
              </p:txBody>
            </p:sp>
            <p:sp>
              <p:nvSpPr>
                <p:cNvPr id="42" name="圆角矩形 41"/>
                <p:cNvSpPr/>
                <p:nvPr/>
              </p:nvSpPr>
              <p:spPr>
                <a:xfrm>
                  <a:off x="658026" y="2905570"/>
                  <a:ext cx="1049880" cy="438034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</p:grpSp>
          <p:grpSp>
            <p:nvGrpSpPr>
              <p:cNvPr id="46" name="组合 45"/>
              <p:cNvGrpSpPr/>
              <p:nvPr/>
            </p:nvGrpSpPr>
            <p:grpSpPr>
              <a:xfrm>
                <a:off x="8978783" y="2136661"/>
                <a:ext cx="1049880" cy="438034"/>
                <a:chOff x="658026" y="2905570"/>
                <a:chExt cx="1049880" cy="438034"/>
              </a:xfrm>
            </p:grpSpPr>
            <p:sp>
              <p:nvSpPr>
                <p:cNvPr id="47" name="文本框 46"/>
                <p:cNvSpPr txBox="1"/>
                <p:nvPr/>
              </p:nvSpPr>
              <p:spPr>
                <a:xfrm>
                  <a:off x="782054" y="2993782"/>
                  <a:ext cx="80182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zh-CN" altLang="en-US" sz="1100" dirty="0">
                      <a:solidFill>
                        <a:schemeClr val="bg1"/>
                      </a:solidFill>
                    </a:rPr>
                    <a:t>客人</a:t>
                  </a:r>
                  <a:r>
                    <a:rPr kumimoji="1" lang="en-US" altLang="zh-CN" sz="1100" dirty="0">
                      <a:solidFill>
                        <a:schemeClr val="bg1"/>
                      </a:solidFill>
                    </a:rPr>
                    <a:t>/</a:t>
                  </a:r>
                  <a:r>
                    <a:rPr kumimoji="1" lang="zh-CN" altLang="en-US" sz="1100" dirty="0">
                      <a:solidFill>
                        <a:schemeClr val="bg1"/>
                      </a:solidFill>
                    </a:rPr>
                    <a:t>手机</a:t>
                  </a:r>
                </a:p>
              </p:txBody>
            </p:sp>
            <p:sp>
              <p:nvSpPr>
                <p:cNvPr id="48" name="圆角矩形 47"/>
                <p:cNvSpPr/>
                <p:nvPr/>
              </p:nvSpPr>
              <p:spPr>
                <a:xfrm>
                  <a:off x="658026" y="2905570"/>
                  <a:ext cx="1049880" cy="438034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</p:grpSp>
          <p:grpSp>
            <p:nvGrpSpPr>
              <p:cNvPr id="49" name="组合 48"/>
              <p:cNvGrpSpPr/>
              <p:nvPr/>
            </p:nvGrpSpPr>
            <p:grpSpPr>
              <a:xfrm>
                <a:off x="7482383" y="2883759"/>
                <a:ext cx="730203" cy="438034"/>
                <a:chOff x="658026" y="2905570"/>
                <a:chExt cx="730203" cy="438034"/>
              </a:xfrm>
            </p:grpSpPr>
            <p:sp>
              <p:nvSpPr>
                <p:cNvPr id="50" name="文本框 49"/>
                <p:cNvSpPr txBox="1"/>
                <p:nvPr/>
              </p:nvSpPr>
              <p:spPr>
                <a:xfrm>
                  <a:off x="709579" y="2993782"/>
                  <a:ext cx="627095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zh-CN" altLang="en-US" sz="1100" dirty="0">
                      <a:solidFill>
                        <a:schemeClr val="bg1"/>
                      </a:solidFill>
                    </a:rPr>
                    <a:t>电视</a:t>
                  </a:r>
                  <a:r>
                    <a:rPr kumimoji="1" lang="en-US" altLang="zh-CN" sz="1100" dirty="0">
                      <a:solidFill>
                        <a:schemeClr val="bg1"/>
                      </a:solidFill>
                    </a:rPr>
                    <a:t>TV</a:t>
                  </a:r>
                  <a:endParaRPr kumimoji="1" lang="zh-CN" altLang="en-US" sz="11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圆角矩形 50"/>
                <p:cNvSpPr/>
                <p:nvPr/>
              </p:nvSpPr>
              <p:spPr>
                <a:xfrm>
                  <a:off x="658026" y="2905570"/>
                  <a:ext cx="730203" cy="438034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</p:grpSp>
          <p:grpSp>
            <p:nvGrpSpPr>
              <p:cNvPr id="52" name="组合 51"/>
              <p:cNvGrpSpPr/>
              <p:nvPr/>
            </p:nvGrpSpPr>
            <p:grpSpPr>
              <a:xfrm>
                <a:off x="8978783" y="2883759"/>
                <a:ext cx="1049880" cy="438034"/>
                <a:chOff x="658026" y="2905570"/>
                <a:chExt cx="1049880" cy="438034"/>
              </a:xfrm>
            </p:grpSpPr>
            <p:sp>
              <p:nvSpPr>
                <p:cNvPr id="53" name="文本框 52"/>
                <p:cNvSpPr txBox="1"/>
                <p:nvPr/>
              </p:nvSpPr>
              <p:spPr>
                <a:xfrm>
                  <a:off x="782054" y="2993782"/>
                  <a:ext cx="80182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zh-CN" altLang="en-US" sz="1100" dirty="0">
                      <a:solidFill>
                        <a:schemeClr val="bg1"/>
                      </a:solidFill>
                    </a:rPr>
                    <a:t>客人</a:t>
                  </a:r>
                  <a:r>
                    <a:rPr kumimoji="1" lang="en-US" altLang="zh-CN" sz="1100" dirty="0">
                      <a:solidFill>
                        <a:schemeClr val="bg1"/>
                      </a:solidFill>
                    </a:rPr>
                    <a:t>/</a:t>
                  </a:r>
                  <a:r>
                    <a:rPr kumimoji="1" lang="zh-CN" altLang="en-US" sz="1100" dirty="0">
                      <a:solidFill>
                        <a:schemeClr val="bg1"/>
                      </a:solidFill>
                    </a:rPr>
                    <a:t>手机</a:t>
                  </a:r>
                </a:p>
              </p:txBody>
            </p:sp>
            <p:sp>
              <p:nvSpPr>
                <p:cNvPr id="55" name="圆角矩形 54"/>
                <p:cNvSpPr/>
                <p:nvPr/>
              </p:nvSpPr>
              <p:spPr>
                <a:xfrm>
                  <a:off x="658026" y="2905570"/>
                  <a:ext cx="1049880" cy="438034"/>
                </a:xfrm>
                <a:prstGeom prst="round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</p:grpSp>
          <p:cxnSp>
            <p:nvCxnSpPr>
              <p:cNvPr id="56" name="直线箭头连接符 55"/>
              <p:cNvCxnSpPr>
                <a:stCxn id="109" idx="3"/>
                <a:endCxn id="33" idx="1"/>
              </p:cNvCxnSpPr>
              <p:nvPr/>
            </p:nvCxnSpPr>
            <p:spPr>
              <a:xfrm flipV="1">
                <a:off x="6459235" y="1702093"/>
                <a:ext cx="1023148" cy="658236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线箭头连接符 57"/>
              <p:cNvCxnSpPr>
                <a:stCxn id="109" idx="3"/>
                <a:endCxn id="39" idx="1"/>
              </p:cNvCxnSpPr>
              <p:nvPr/>
            </p:nvCxnSpPr>
            <p:spPr>
              <a:xfrm flipV="1">
                <a:off x="6459235" y="2355678"/>
                <a:ext cx="1023148" cy="4651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线箭头连接符 60"/>
              <p:cNvCxnSpPr>
                <a:stCxn id="109" idx="3"/>
                <a:endCxn id="51" idx="1"/>
              </p:cNvCxnSpPr>
              <p:nvPr/>
            </p:nvCxnSpPr>
            <p:spPr>
              <a:xfrm>
                <a:off x="6459235" y="2360329"/>
                <a:ext cx="1023148" cy="742447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线箭头连接符 63"/>
              <p:cNvCxnSpPr>
                <a:stCxn id="33" idx="3"/>
                <a:endCxn id="42" idx="1"/>
              </p:cNvCxnSpPr>
              <p:nvPr/>
            </p:nvCxnSpPr>
            <p:spPr>
              <a:xfrm>
                <a:off x="8212586" y="1702093"/>
                <a:ext cx="766197" cy="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线箭头连接符 66"/>
              <p:cNvCxnSpPr>
                <a:stCxn id="39" idx="3"/>
                <a:endCxn id="48" idx="1"/>
              </p:cNvCxnSpPr>
              <p:nvPr/>
            </p:nvCxnSpPr>
            <p:spPr>
              <a:xfrm>
                <a:off x="8212586" y="2355678"/>
                <a:ext cx="766197" cy="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线箭头连接符 67"/>
              <p:cNvCxnSpPr>
                <a:stCxn id="51" idx="3"/>
                <a:endCxn id="55" idx="1"/>
              </p:cNvCxnSpPr>
              <p:nvPr/>
            </p:nvCxnSpPr>
            <p:spPr>
              <a:xfrm>
                <a:off x="8212586" y="3102776"/>
                <a:ext cx="766197" cy="0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线箭头连接符 79"/>
              <p:cNvCxnSpPr>
                <a:stCxn id="109" idx="3"/>
                <a:endCxn id="88" idx="1"/>
              </p:cNvCxnSpPr>
              <p:nvPr/>
            </p:nvCxnSpPr>
            <p:spPr>
              <a:xfrm>
                <a:off x="6459235" y="2360329"/>
                <a:ext cx="1093027" cy="1382576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文本框 87"/>
            <p:cNvSpPr txBox="1"/>
            <p:nvPr/>
          </p:nvSpPr>
          <p:spPr>
            <a:xfrm>
              <a:off x="7552262" y="4021193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/>
                  </a:solidFill>
                </a:rPr>
                <a:t>......</a:t>
              </a:r>
            </a:p>
          </p:txBody>
        </p:sp>
      </p:grpSp>
      <p:cxnSp>
        <p:nvCxnSpPr>
          <p:cNvPr id="79" name="直线箭头连接符 78"/>
          <p:cNvCxnSpPr>
            <a:stCxn id="15" idx="3"/>
            <a:endCxn id="107" idx="1"/>
          </p:cNvCxnSpPr>
          <p:nvPr/>
        </p:nvCxnSpPr>
        <p:spPr>
          <a:xfrm flipV="1">
            <a:off x="2754828" y="2823283"/>
            <a:ext cx="2035792" cy="701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矩形 81"/>
          <p:cNvSpPr>
            <a:spLocks noChangeAspect="1"/>
          </p:cNvSpPr>
          <p:nvPr/>
        </p:nvSpPr>
        <p:spPr>
          <a:xfrm>
            <a:off x="3388123" y="2314998"/>
            <a:ext cx="554636" cy="37650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互联网</a:t>
            </a:r>
          </a:p>
        </p:txBody>
      </p:sp>
      <p:cxnSp>
        <p:nvCxnSpPr>
          <p:cNvPr id="97" name="直线箭头连接符 96"/>
          <p:cNvCxnSpPr/>
          <p:nvPr/>
        </p:nvCxnSpPr>
        <p:spPr>
          <a:xfrm>
            <a:off x="2754828" y="5635550"/>
            <a:ext cx="872792" cy="411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组合 98"/>
          <p:cNvGrpSpPr/>
          <p:nvPr/>
        </p:nvGrpSpPr>
        <p:grpSpPr>
          <a:xfrm>
            <a:off x="5320311" y="4951522"/>
            <a:ext cx="1373352" cy="438034"/>
            <a:chOff x="658026" y="2905570"/>
            <a:chExt cx="1373352" cy="438034"/>
          </a:xfrm>
        </p:grpSpPr>
        <p:sp>
          <p:nvSpPr>
            <p:cNvPr id="101" name="圆角矩形 100"/>
            <p:cNvSpPr/>
            <p:nvPr/>
          </p:nvSpPr>
          <p:spPr>
            <a:xfrm>
              <a:off x="658026" y="2905570"/>
              <a:ext cx="1373352" cy="438034"/>
            </a:xfrm>
            <a:prstGeom prst="roundRect">
              <a:avLst/>
            </a:prstGeom>
            <a:solidFill>
              <a:srgbClr val="3A5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803527" y="2965126"/>
              <a:ext cx="10823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chemeClr val="bg1"/>
                  </a:solidFill>
                </a:rPr>
                <a:t>集团管理部</a:t>
              </a: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5291478" y="5660935"/>
            <a:ext cx="1373352" cy="438034"/>
            <a:chOff x="658026" y="2905570"/>
            <a:chExt cx="1373352" cy="438034"/>
          </a:xfrm>
        </p:grpSpPr>
        <p:sp>
          <p:nvSpPr>
            <p:cNvPr id="112" name="圆角矩形 111"/>
            <p:cNvSpPr/>
            <p:nvPr/>
          </p:nvSpPr>
          <p:spPr>
            <a:xfrm>
              <a:off x="658026" y="2905570"/>
              <a:ext cx="1373352" cy="438034"/>
            </a:xfrm>
            <a:prstGeom prst="roundRect">
              <a:avLst/>
            </a:prstGeom>
            <a:solidFill>
              <a:srgbClr val="3A5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13" name="文本框 112"/>
            <p:cNvSpPr txBox="1"/>
            <p:nvPr/>
          </p:nvSpPr>
          <p:spPr>
            <a:xfrm>
              <a:off x="792309" y="2965126"/>
              <a:ext cx="1104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chemeClr val="bg1"/>
                  </a:solidFill>
                </a:rPr>
                <a:t>品牌管理部</a:t>
              </a:r>
            </a:p>
          </p:txBody>
        </p:sp>
      </p:grpSp>
      <p:sp>
        <p:nvSpPr>
          <p:cNvPr id="18" name="矩形 17"/>
          <p:cNvSpPr/>
          <p:nvPr/>
        </p:nvSpPr>
        <p:spPr>
          <a:xfrm>
            <a:off x="4840296" y="3221785"/>
            <a:ext cx="677929" cy="241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4" name="直线箭头连接符 113"/>
          <p:cNvCxnSpPr>
            <a:endCxn id="101" idx="1"/>
          </p:cNvCxnSpPr>
          <p:nvPr/>
        </p:nvCxnSpPr>
        <p:spPr>
          <a:xfrm flipV="1">
            <a:off x="3627620" y="5170539"/>
            <a:ext cx="1692691" cy="45375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线箭头连接符 114"/>
          <p:cNvCxnSpPr>
            <a:endCxn id="112" idx="1"/>
          </p:cNvCxnSpPr>
          <p:nvPr/>
        </p:nvCxnSpPr>
        <p:spPr>
          <a:xfrm>
            <a:off x="3627620" y="5720491"/>
            <a:ext cx="1663858" cy="15946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文本框 115"/>
          <p:cNvSpPr txBox="1"/>
          <p:nvPr/>
        </p:nvSpPr>
        <p:spPr>
          <a:xfrm>
            <a:off x="4856096" y="16602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solidFill>
                  <a:schemeClr val="bg1"/>
                </a:solidFill>
              </a:rPr>
              <a:t>门店</a:t>
            </a:r>
          </a:p>
        </p:txBody>
      </p:sp>
      <p:sp>
        <p:nvSpPr>
          <p:cNvPr id="117" name="圆角矩形 116"/>
          <p:cNvSpPr/>
          <p:nvPr/>
        </p:nvSpPr>
        <p:spPr>
          <a:xfrm>
            <a:off x="461826" y="1421946"/>
            <a:ext cx="2553123" cy="4754386"/>
          </a:xfrm>
          <a:prstGeom prst="roundRect">
            <a:avLst/>
          </a:prstGeom>
          <a:noFill/>
          <a:ln cmpd="sng">
            <a:solidFill>
              <a:schemeClr val="bg1">
                <a:alpha val="18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72" name="图片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4612135" y="2354725"/>
            <a:ext cx="1224344" cy="972671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911155" y="319183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solidFill>
                  <a:schemeClr val="bg1"/>
                </a:solidFill>
              </a:rPr>
              <a:t>可选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94765" y="403479"/>
            <a:ext cx="3906839" cy="801409"/>
            <a:chOff x="594765" y="349987"/>
            <a:chExt cx="3906839" cy="881551"/>
          </a:xfrm>
        </p:grpSpPr>
        <p:sp>
          <p:nvSpPr>
            <p:cNvPr id="3" name="文本框 2"/>
            <p:cNvSpPr txBox="1"/>
            <p:nvPr/>
          </p:nvSpPr>
          <p:spPr>
            <a:xfrm>
              <a:off x="594765" y="655995"/>
              <a:ext cx="3906839" cy="575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SECURITY ASSURANCE</a:t>
              </a:r>
              <a:endParaRPr lang="en-GB" altLang="zh-CN" sz="2800" dirty="0">
                <a:solidFill>
                  <a:schemeClr val="bg1">
                    <a:lumMod val="95000"/>
                    <a:alpha val="8434"/>
                  </a:schemeClr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94765" y="349987"/>
              <a:ext cx="2031325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</a:rPr>
                <a:t>安全保障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364878" y="575134"/>
            <a:ext cx="124944" cy="474675"/>
          </a:xfrm>
          <a:prstGeom prst="rect">
            <a:avLst/>
          </a:prstGeom>
          <a:solidFill>
            <a:srgbClr val="3A5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2276527" y="1510810"/>
            <a:ext cx="7638947" cy="1670671"/>
            <a:chOff x="2276527" y="1886556"/>
            <a:chExt cx="7638947" cy="1670671"/>
          </a:xfrm>
        </p:grpSpPr>
        <p:grpSp>
          <p:nvGrpSpPr>
            <p:cNvPr id="16" name="组合 15"/>
            <p:cNvGrpSpPr/>
            <p:nvPr/>
          </p:nvGrpSpPr>
          <p:grpSpPr>
            <a:xfrm>
              <a:off x="2276527" y="1886556"/>
              <a:ext cx="3085893" cy="1670671"/>
              <a:chOff x="368645" y="2602663"/>
              <a:chExt cx="3085893" cy="1670671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2874" y="2602663"/>
                <a:ext cx="609717" cy="573316"/>
              </a:xfrm>
              <a:prstGeom prst="rect">
                <a:avLst/>
              </a:prstGeom>
            </p:spPr>
          </p:pic>
          <p:sp>
            <p:nvSpPr>
              <p:cNvPr id="27" name="文本框 26"/>
              <p:cNvSpPr txBox="1"/>
              <p:nvPr/>
            </p:nvSpPr>
            <p:spPr>
              <a:xfrm>
                <a:off x="931896" y="3429000"/>
                <a:ext cx="18798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SSL</a:t>
                </a:r>
                <a:endParaRPr kumimoji="1"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368645" y="3890665"/>
                <a:ext cx="3085893" cy="382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kumimoji="1" lang="zh-CN" altLang="en-US" sz="1400" dirty="0">
                    <a:solidFill>
                      <a:schemeClr val="bg1">
                        <a:alpha val="71000"/>
                      </a:schemeClr>
                    </a:solidFill>
                  </a:rPr>
                  <a:t>交易采用</a:t>
                </a:r>
                <a:r>
                  <a:rPr kumimoji="1" lang="en-GB" altLang="zh-CN" sz="1400" dirty="0">
                    <a:solidFill>
                      <a:schemeClr val="bg1">
                        <a:alpha val="71000"/>
                      </a:schemeClr>
                    </a:solidFill>
                  </a:rPr>
                  <a:t>HTTPS</a:t>
                </a:r>
                <a:r>
                  <a:rPr kumimoji="1" lang="zh-CN" altLang="en-US" sz="1400" dirty="0">
                    <a:solidFill>
                      <a:schemeClr val="bg1">
                        <a:alpha val="71000"/>
                      </a:schemeClr>
                    </a:solidFill>
                  </a:rPr>
                  <a:t>安全套接字通讯</a:t>
                </a: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6829581" y="1886556"/>
              <a:ext cx="3085893" cy="1670671"/>
              <a:chOff x="6829581" y="1886556"/>
              <a:chExt cx="3085893" cy="1670671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67669" y="1886556"/>
                <a:ext cx="609717" cy="609717"/>
              </a:xfrm>
              <a:prstGeom prst="rect">
                <a:avLst/>
              </a:prstGeom>
            </p:spPr>
          </p:pic>
          <p:sp>
            <p:nvSpPr>
              <p:cNvPr id="33" name="文本框 32"/>
              <p:cNvSpPr txBox="1"/>
              <p:nvPr/>
            </p:nvSpPr>
            <p:spPr>
              <a:xfrm>
                <a:off x="7432589" y="2712893"/>
                <a:ext cx="18798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DES</a:t>
                </a:r>
                <a:endParaRPr kumimoji="1"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6829581" y="3174558"/>
                <a:ext cx="3085893" cy="382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kumimoji="1" lang="zh-CN" altLang="en-US" sz="1400" dirty="0">
                    <a:solidFill>
                      <a:schemeClr val="bg1">
                        <a:alpha val="71000"/>
                      </a:schemeClr>
                    </a:solidFill>
                  </a:rPr>
                  <a:t>重要信息存储采用对称加密技术</a:t>
                </a: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2083469" y="3802080"/>
            <a:ext cx="7832005" cy="1968551"/>
            <a:chOff x="2083469" y="4177826"/>
            <a:chExt cx="7832005" cy="1968551"/>
          </a:xfrm>
        </p:grpSpPr>
        <p:grpSp>
          <p:nvGrpSpPr>
            <p:cNvPr id="39" name="组合 38"/>
            <p:cNvGrpSpPr/>
            <p:nvPr/>
          </p:nvGrpSpPr>
          <p:grpSpPr>
            <a:xfrm>
              <a:off x="2083469" y="4177826"/>
              <a:ext cx="3424290" cy="1968551"/>
              <a:chOff x="2083469" y="4177826"/>
              <a:chExt cx="3424290" cy="1968551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55953" y="4177826"/>
                <a:ext cx="527041" cy="631148"/>
              </a:xfrm>
              <a:prstGeom prst="rect">
                <a:avLst/>
              </a:prstGeom>
            </p:spPr>
          </p:pic>
          <p:sp>
            <p:nvSpPr>
              <p:cNvPr id="47" name="文本框 46"/>
              <p:cNvSpPr txBox="1"/>
              <p:nvPr/>
            </p:nvSpPr>
            <p:spPr>
              <a:xfrm>
                <a:off x="2879535" y="4978878"/>
                <a:ext cx="18798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RSA</a:t>
                </a:r>
                <a:endParaRPr kumimoji="1"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2083469" y="5440543"/>
                <a:ext cx="3424290" cy="705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kumimoji="1" lang="zh-CN" altLang="en-US" sz="1400" dirty="0">
                    <a:solidFill>
                      <a:schemeClr val="bg1">
                        <a:alpha val="71000"/>
                      </a:schemeClr>
                    </a:solidFill>
                  </a:rPr>
                  <a:t>密码采用非对称加密存储，用户认证支持结合动态扫码、验证短信等手段防欺诈</a:t>
                </a: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6829581" y="4270516"/>
              <a:ext cx="3085893" cy="1552696"/>
              <a:chOff x="6829581" y="4270516"/>
              <a:chExt cx="3085893" cy="1552696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73353" y="4270516"/>
                <a:ext cx="598348" cy="550480"/>
              </a:xfrm>
              <a:prstGeom prst="rect">
                <a:avLst/>
              </a:prstGeom>
            </p:spPr>
          </p:pic>
          <p:sp>
            <p:nvSpPr>
              <p:cNvPr id="44" name="文本框 43"/>
              <p:cNvSpPr txBox="1"/>
              <p:nvPr/>
            </p:nvSpPr>
            <p:spPr>
              <a:xfrm>
                <a:off x="7432589" y="4978878"/>
                <a:ext cx="18798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MD5</a:t>
                </a:r>
                <a:endParaRPr kumimoji="1"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6829581" y="5440543"/>
                <a:ext cx="3085893" cy="382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kumimoji="1" lang="zh-CN" altLang="en-US" sz="1400" dirty="0">
                    <a:solidFill>
                      <a:schemeClr val="bg1">
                        <a:alpha val="71000"/>
                      </a:schemeClr>
                    </a:solidFill>
                  </a:rPr>
                  <a:t>信息完整性采用</a:t>
                </a:r>
                <a:r>
                  <a:rPr kumimoji="1" lang="en-GB" altLang="zh-CN" sz="1400" dirty="0">
                    <a:solidFill>
                      <a:schemeClr val="bg1">
                        <a:alpha val="71000"/>
                      </a:schemeClr>
                    </a:solidFill>
                  </a:rPr>
                  <a:t>MD5</a:t>
                </a:r>
                <a:r>
                  <a:rPr kumimoji="1" lang="zh-CN" altLang="en-US" sz="1400" dirty="0">
                    <a:solidFill>
                      <a:schemeClr val="bg1">
                        <a:alpha val="71000"/>
                      </a:schemeClr>
                    </a:solidFill>
                  </a:rPr>
                  <a:t>等算法校验</a:t>
                </a:r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94765" y="403479"/>
            <a:ext cx="4903907" cy="801409"/>
            <a:chOff x="594765" y="349987"/>
            <a:chExt cx="4903907" cy="881551"/>
          </a:xfrm>
        </p:grpSpPr>
        <p:sp>
          <p:nvSpPr>
            <p:cNvPr id="3" name="文本框 2"/>
            <p:cNvSpPr txBox="1"/>
            <p:nvPr/>
          </p:nvSpPr>
          <p:spPr>
            <a:xfrm>
              <a:off x="594765" y="655995"/>
              <a:ext cx="4903907" cy="575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SCREEN CASTING SOLUTION</a:t>
              </a:r>
              <a:endParaRPr lang="en-GB" altLang="zh-CN" sz="2800" dirty="0">
                <a:solidFill>
                  <a:schemeClr val="bg1">
                    <a:lumMod val="95000"/>
                    <a:alpha val="8434"/>
                  </a:schemeClr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94765" y="349987"/>
              <a:ext cx="2954655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</a:rPr>
                <a:t>投屏解决方案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364878" y="575134"/>
            <a:ext cx="124944" cy="474675"/>
          </a:xfrm>
          <a:prstGeom prst="rect">
            <a:avLst/>
          </a:prstGeom>
          <a:solidFill>
            <a:srgbClr val="3A5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541655" y="5834380"/>
            <a:ext cx="646430" cy="3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手机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605915" y="1587330"/>
            <a:ext cx="1405890" cy="618490"/>
            <a:chOff x="1371599" y="1706076"/>
            <a:chExt cx="1406169" cy="618689"/>
          </a:xfrm>
        </p:grpSpPr>
        <p:sp>
          <p:nvSpPr>
            <p:cNvPr id="6" name="圆角矩形 5"/>
            <p:cNvSpPr/>
            <p:nvPr/>
          </p:nvSpPr>
          <p:spPr>
            <a:xfrm>
              <a:off x="1371599" y="1706076"/>
              <a:ext cx="1406169" cy="618689"/>
            </a:xfrm>
            <a:prstGeom prst="roundRect">
              <a:avLst/>
            </a:prstGeom>
            <a:solidFill>
              <a:srgbClr val="3A57E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652994" y="1859176"/>
              <a:ext cx="8694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chemeClr val="bg1"/>
                  </a:solidFill>
                </a:rPr>
                <a:t>UCC</a:t>
              </a:r>
              <a:endParaRPr kumimoji="1" lang="zh-CN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41655" y="3350260"/>
            <a:ext cx="727075" cy="727075"/>
            <a:chOff x="427350" y="3149225"/>
            <a:chExt cx="727139" cy="727139"/>
          </a:xfrm>
        </p:grpSpPr>
        <p:sp>
          <p:nvSpPr>
            <p:cNvPr id="8" name="圆角矩形 7"/>
            <p:cNvSpPr/>
            <p:nvPr/>
          </p:nvSpPr>
          <p:spPr>
            <a:xfrm>
              <a:off x="427350" y="3149225"/>
              <a:ext cx="727139" cy="727139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15843" y="3281961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2400" dirty="0">
                  <a:solidFill>
                    <a:schemeClr val="bg1"/>
                  </a:solidFill>
                </a:rPr>
                <a:t>AP</a:t>
              </a:r>
              <a:endParaRPr kumimoji="1" lang="zh-CN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300730" y="3350260"/>
            <a:ext cx="727075" cy="727075"/>
            <a:chOff x="427350" y="3149225"/>
            <a:chExt cx="727139" cy="727139"/>
          </a:xfrm>
        </p:grpSpPr>
        <p:sp>
          <p:nvSpPr>
            <p:cNvPr id="36" name="圆角矩形 35"/>
            <p:cNvSpPr/>
            <p:nvPr/>
          </p:nvSpPr>
          <p:spPr>
            <a:xfrm>
              <a:off x="427350" y="3149225"/>
              <a:ext cx="727139" cy="727139"/>
            </a:xfrm>
            <a:prstGeom prst="roundRect">
              <a:avLst/>
            </a:prstGeom>
            <a:noFill/>
            <a:ln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24659" y="3281961"/>
              <a:ext cx="5325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2400" dirty="0">
                  <a:solidFill>
                    <a:schemeClr val="bg1"/>
                  </a:solidFill>
                </a:rPr>
                <a:t>TV</a:t>
              </a:r>
              <a:endParaRPr kumimoji="1" lang="zh-CN" altLang="en-US" sz="24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9" name="直线箭头连接符 18"/>
          <p:cNvCxnSpPr>
            <a:stCxn id="6" idx="1"/>
            <a:endCxn id="8" idx="0"/>
          </p:cNvCxnSpPr>
          <p:nvPr/>
        </p:nvCxnSpPr>
        <p:spPr>
          <a:xfrm flipH="1">
            <a:off x="905193" y="1896575"/>
            <a:ext cx="700722" cy="145368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/>
          <p:cNvCxnSpPr>
            <a:stCxn id="6" idx="3"/>
            <a:endCxn id="36" idx="0"/>
          </p:cNvCxnSpPr>
          <p:nvPr/>
        </p:nvCxnSpPr>
        <p:spPr>
          <a:xfrm>
            <a:off x="3011805" y="1896575"/>
            <a:ext cx="652463" cy="145368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3448973" y="2540201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VLAN</a:t>
            </a:r>
            <a:r>
              <a:rPr kumimoji="1" lang="zh-CN" altLang="en-US" sz="1200" dirty="0">
                <a:solidFill>
                  <a:schemeClr val="bg1"/>
                </a:solidFill>
              </a:rPr>
              <a:t> </a:t>
            </a:r>
            <a:r>
              <a:rPr kumimoji="1" lang="en-US" altLang="zh-CN" sz="1200" dirty="0">
                <a:solidFill>
                  <a:schemeClr val="bg1"/>
                </a:solidFill>
              </a:rPr>
              <a:t>B</a:t>
            </a:r>
          </a:p>
          <a:p>
            <a:pPr algn="ctr"/>
            <a:r>
              <a:rPr kumimoji="1" lang="zh-CN" altLang="en-US" sz="1200" dirty="0">
                <a:solidFill>
                  <a:schemeClr val="bg1"/>
                </a:solidFill>
              </a:rPr>
              <a:t>（设备网）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85880" y="249997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chemeClr val="bg1"/>
                </a:solidFill>
              </a:rPr>
              <a:t>VLAN</a:t>
            </a:r>
            <a:r>
              <a:rPr kumimoji="1" lang="zh-CN" altLang="en-US" sz="1200" dirty="0">
                <a:solidFill>
                  <a:schemeClr val="bg1"/>
                </a:solidFill>
              </a:rPr>
              <a:t> </a:t>
            </a:r>
            <a:r>
              <a:rPr kumimoji="1" lang="en-US" altLang="zh-CN" sz="1200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kumimoji="1" lang="zh-CN" altLang="en-US" sz="1200" dirty="0">
                <a:solidFill>
                  <a:schemeClr val="bg1"/>
                </a:solidFill>
              </a:rPr>
              <a:t>（酒店客网）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80" y="5163185"/>
            <a:ext cx="327660" cy="50482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95" y="4658360"/>
            <a:ext cx="378460" cy="289560"/>
          </a:xfrm>
          <a:prstGeom prst="rect">
            <a:avLst/>
          </a:prstGeom>
        </p:spPr>
      </p:pic>
      <p:cxnSp>
        <p:nvCxnSpPr>
          <p:cNvPr id="29" name="直线连接符 28"/>
          <p:cNvCxnSpPr>
            <a:stCxn id="8" idx="2"/>
            <a:endCxn id="25" idx="0"/>
          </p:cNvCxnSpPr>
          <p:nvPr/>
        </p:nvCxnSpPr>
        <p:spPr>
          <a:xfrm flipH="1">
            <a:off x="898525" y="4077335"/>
            <a:ext cx="6985" cy="581025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/>
          <p:cNvCxnSpPr>
            <a:stCxn id="25" idx="2"/>
            <a:endCxn id="24" idx="0"/>
          </p:cNvCxnSpPr>
          <p:nvPr/>
        </p:nvCxnSpPr>
        <p:spPr>
          <a:xfrm>
            <a:off x="898525" y="4947920"/>
            <a:ext cx="6985" cy="215265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7677757" y="104980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chemeClr val="bg1"/>
                </a:solidFill>
              </a:rPr>
              <a:t>安全投屏原理</a:t>
            </a:r>
          </a:p>
        </p:txBody>
      </p:sp>
      <p:sp>
        <p:nvSpPr>
          <p:cNvPr id="10" name="矩形 9"/>
          <p:cNvSpPr/>
          <p:nvPr/>
        </p:nvSpPr>
        <p:spPr>
          <a:xfrm>
            <a:off x="364878" y="1388534"/>
            <a:ext cx="4026500" cy="1004480"/>
          </a:xfrm>
          <a:prstGeom prst="rect">
            <a:avLst/>
          </a:prstGeom>
          <a:noFill/>
          <a:ln>
            <a:solidFill>
              <a:schemeClr val="bg1">
                <a:alpha val="22943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781583" y="174805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solidFill>
                  <a:schemeClr val="bg1"/>
                </a:solidFill>
              </a:rPr>
              <a:t>机房</a:t>
            </a:r>
          </a:p>
        </p:txBody>
      </p:sp>
      <p:sp>
        <p:nvSpPr>
          <p:cNvPr id="30" name="矩形 29"/>
          <p:cNvSpPr/>
          <p:nvPr/>
        </p:nvSpPr>
        <p:spPr>
          <a:xfrm>
            <a:off x="364878" y="3149054"/>
            <a:ext cx="4026500" cy="3054895"/>
          </a:xfrm>
          <a:prstGeom prst="rect">
            <a:avLst/>
          </a:prstGeom>
          <a:noFill/>
          <a:ln>
            <a:solidFill>
              <a:schemeClr val="bg1">
                <a:alpha val="30291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3781583" y="575364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solidFill>
                  <a:schemeClr val="bg1"/>
                </a:solidFill>
              </a:rPr>
              <a:t>客房</a:t>
            </a:r>
          </a:p>
        </p:txBody>
      </p:sp>
      <p:sp>
        <p:nvSpPr>
          <p:cNvPr id="69" name="圆角矩形 68"/>
          <p:cNvSpPr/>
          <p:nvPr/>
        </p:nvSpPr>
        <p:spPr>
          <a:xfrm>
            <a:off x="6020738" y="3779476"/>
            <a:ext cx="5342965" cy="1101142"/>
          </a:xfrm>
          <a:prstGeom prst="roundRect">
            <a:avLst/>
          </a:prstGeom>
          <a:solidFill>
            <a:schemeClr val="bg1">
              <a:alpha val="878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155093" y="1805839"/>
            <a:ext cx="1754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打开电视端投屏</a:t>
            </a:r>
            <a:r>
              <a:rPr lang="en-GB" altLang="zh-CN" sz="1400" dirty="0">
                <a:solidFill>
                  <a:schemeClr val="bg1"/>
                </a:solidFill>
              </a:rPr>
              <a:t>APP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9475344" y="1805839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请求动态二维码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6096000" y="2742023"/>
            <a:ext cx="1879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返回二维码携带</a:t>
            </a:r>
            <a:r>
              <a:rPr lang="en-GB" altLang="zh-CN" sz="1400" dirty="0">
                <a:solidFill>
                  <a:schemeClr val="bg1"/>
                </a:solidFill>
              </a:rPr>
              <a:t>token</a:t>
            </a:r>
          </a:p>
        </p:txBody>
      </p:sp>
      <p:grpSp>
        <p:nvGrpSpPr>
          <p:cNvPr id="40" name="组合 39"/>
          <p:cNvGrpSpPr/>
          <p:nvPr/>
        </p:nvGrpSpPr>
        <p:grpSpPr>
          <a:xfrm>
            <a:off x="9583208" y="2631032"/>
            <a:ext cx="1225691" cy="521678"/>
            <a:chOff x="1371599" y="1779295"/>
            <a:chExt cx="1406169" cy="618689"/>
          </a:xfrm>
        </p:grpSpPr>
        <p:sp>
          <p:nvSpPr>
            <p:cNvPr id="42" name="圆角矩形 41"/>
            <p:cNvSpPr/>
            <p:nvPr/>
          </p:nvSpPr>
          <p:spPr>
            <a:xfrm>
              <a:off x="1371599" y="1779295"/>
              <a:ext cx="1406169" cy="618689"/>
            </a:xfrm>
            <a:prstGeom prst="roundRect">
              <a:avLst/>
            </a:prstGeom>
            <a:solidFill>
              <a:srgbClr val="3A57E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639955" y="1844978"/>
              <a:ext cx="869458" cy="474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chemeClr val="bg1"/>
                  </a:solidFill>
                </a:rPr>
                <a:t>UCC</a:t>
              </a:r>
              <a:endParaRPr kumimoji="1" lang="zh-CN" altLang="en-US" sz="20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6" name="直线箭头连接符 15"/>
          <p:cNvCxnSpPr>
            <a:stCxn id="12" idx="3"/>
            <a:endCxn id="33" idx="1"/>
          </p:cNvCxnSpPr>
          <p:nvPr/>
        </p:nvCxnSpPr>
        <p:spPr>
          <a:xfrm>
            <a:off x="7909099" y="1959728"/>
            <a:ext cx="156624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/>
          <p:cNvCxnSpPr>
            <a:stCxn id="33" idx="2"/>
            <a:endCxn id="42" idx="0"/>
          </p:cNvCxnSpPr>
          <p:nvPr/>
        </p:nvCxnSpPr>
        <p:spPr>
          <a:xfrm>
            <a:off x="10196054" y="2113616"/>
            <a:ext cx="0" cy="5174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箭头连接符 25"/>
          <p:cNvCxnSpPr>
            <a:stCxn id="42" idx="1"/>
            <a:endCxn id="34" idx="3"/>
          </p:cNvCxnSpPr>
          <p:nvPr/>
        </p:nvCxnSpPr>
        <p:spPr>
          <a:xfrm flipH="1">
            <a:off x="7975041" y="2891871"/>
            <a:ext cx="1608167" cy="40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6096000" y="4213958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手机扫描（二维码）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9394390" y="4213958"/>
            <a:ext cx="1603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1400" dirty="0">
                <a:solidFill>
                  <a:schemeClr val="bg1"/>
                </a:solidFill>
              </a:rPr>
              <a:t>UCC</a:t>
            </a:r>
            <a:r>
              <a:rPr lang="zh-CN" altLang="en-US" sz="1400" dirty="0">
                <a:solidFill>
                  <a:schemeClr val="bg1"/>
                </a:solidFill>
              </a:rPr>
              <a:t>建立临时绑定</a:t>
            </a:r>
          </a:p>
        </p:txBody>
      </p:sp>
      <p:cxnSp>
        <p:nvCxnSpPr>
          <p:cNvPr id="59" name="直线箭头连接符 58"/>
          <p:cNvCxnSpPr>
            <a:stCxn id="56" idx="3"/>
            <a:endCxn id="57" idx="1"/>
          </p:cNvCxnSpPr>
          <p:nvPr/>
        </p:nvCxnSpPr>
        <p:spPr>
          <a:xfrm>
            <a:off x="7896493" y="4367847"/>
            <a:ext cx="149789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7975041" y="3937256"/>
            <a:ext cx="11833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</a:rPr>
              <a:t>手机信息</a:t>
            </a:r>
            <a:r>
              <a:rPr lang="en-US" altLang="zh-CN" sz="1100" dirty="0">
                <a:solidFill>
                  <a:schemeClr val="bg1"/>
                </a:solidFill>
              </a:rPr>
              <a:t>+</a:t>
            </a:r>
            <a:r>
              <a:rPr lang="en-GB" altLang="zh-CN" sz="1100" dirty="0">
                <a:solidFill>
                  <a:schemeClr val="bg1"/>
                </a:solidFill>
              </a:rPr>
              <a:t>token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6289897" y="5452825"/>
            <a:ext cx="4560274" cy="584479"/>
            <a:chOff x="6096000" y="5096353"/>
            <a:chExt cx="4560274" cy="584479"/>
          </a:xfrm>
        </p:grpSpPr>
        <p:sp>
          <p:nvSpPr>
            <p:cNvPr id="62" name="文本框 61"/>
            <p:cNvSpPr txBox="1"/>
            <p:nvPr/>
          </p:nvSpPr>
          <p:spPr>
            <a:xfrm>
              <a:off x="6096000" y="5373055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</a:rPr>
                <a:t>手机发起投屏</a:t>
              </a: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9394390" y="5373055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</a:rPr>
                <a:t>电视呈现投屏</a:t>
              </a:r>
            </a:p>
          </p:txBody>
        </p:sp>
        <p:cxnSp>
          <p:nvCxnSpPr>
            <p:cNvPr id="64" name="直线箭头连接符 63"/>
            <p:cNvCxnSpPr>
              <a:stCxn id="62" idx="3"/>
              <a:endCxn id="63" idx="1"/>
            </p:cNvCxnSpPr>
            <p:nvPr/>
          </p:nvCxnSpPr>
          <p:spPr>
            <a:xfrm>
              <a:off x="7357884" y="5526944"/>
              <a:ext cx="203650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7677757" y="5096353"/>
              <a:ext cx="13724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altLang="zh-CN" sz="1100" dirty="0">
                  <a:solidFill>
                    <a:schemeClr val="bg1"/>
                  </a:solidFill>
                </a:rPr>
                <a:t>UCC-</a:t>
              </a:r>
              <a:r>
                <a:rPr lang="zh-CN" altLang="en-US" sz="1100" dirty="0">
                  <a:solidFill>
                    <a:schemeClr val="bg1"/>
                  </a:solidFill>
                </a:rPr>
                <a:t>根据绑定关系</a:t>
              </a:r>
            </a:p>
          </p:txBody>
        </p:sp>
      </p:grpSp>
      <p:sp>
        <p:nvSpPr>
          <p:cNvPr id="67" name="文本框 66"/>
          <p:cNvSpPr txBox="1"/>
          <p:nvPr/>
        </p:nvSpPr>
        <p:spPr>
          <a:xfrm>
            <a:off x="6155093" y="3829534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C9C26"/>
                </a:solidFill>
              </a:rPr>
              <a:t>01</a:t>
            </a:r>
            <a:endParaRPr kumimoji="1" lang="zh-CN" altLang="en-US" dirty="0">
              <a:solidFill>
                <a:srgbClr val="FC9C26"/>
              </a:solidFill>
            </a:endParaRPr>
          </a:p>
        </p:txBody>
      </p:sp>
      <p:sp>
        <p:nvSpPr>
          <p:cNvPr id="70" name="圆角矩形 69"/>
          <p:cNvSpPr/>
          <p:nvPr/>
        </p:nvSpPr>
        <p:spPr>
          <a:xfrm>
            <a:off x="6020738" y="5162874"/>
            <a:ext cx="5342965" cy="1101142"/>
          </a:xfrm>
          <a:prstGeom prst="roundRect">
            <a:avLst/>
          </a:prstGeom>
          <a:solidFill>
            <a:schemeClr val="bg1">
              <a:alpha val="878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1" name="文本框 70"/>
          <p:cNvSpPr txBox="1"/>
          <p:nvPr/>
        </p:nvSpPr>
        <p:spPr>
          <a:xfrm>
            <a:off x="6155093" y="524280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C9C26"/>
                </a:solidFill>
              </a:rPr>
              <a:t>02</a:t>
            </a:r>
            <a:endParaRPr kumimoji="1" lang="zh-CN" altLang="en-US" dirty="0">
              <a:solidFill>
                <a:srgbClr val="FC9C26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598962" y="2271133"/>
            <a:ext cx="2551847" cy="4025153"/>
          </a:xfrm>
          <a:prstGeom prst="roundRect">
            <a:avLst/>
          </a:prstGeom>
          <a:solidFill>
            <a:schemeClr val="bg1">
              <a:lumMod val="85000"/>
              <a:alpha val="10000"/>
            </a:schemeClr>
          </a:solidFill>
          <a:ln>
            <a:noFill/>
          </a:ln>
          <a:effectLst>
            <a:softEdge rad="0"/>
          </a:effectLst>
          <a:scene3d>
            <a:camera prst="orthographicFront"/>
            <a:lightRig rig="chilly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594765" y="403479"/>
            <a:ext cx="4828566" cy="801409"/>
            <a:chOff x="594765" y="349987"/>
            <a:chExt cx="4828566" cy="881551"/>
          </a:xfrm>
        </p:grpSpPr>
        <p:sp>
          <p:nvSpPr>
            <p:cNvPr id="3" name="文本框 2"/>
            <p:cNvSpPr txBox="1"/>
            <p:nvPr/>
          </p:nvSpPr>
          <p:spPr>
            <a:xfrm>
              <a:off x="594765" y="655995"/>
              <a:ext cx="4828566" cy="575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LIVE STREAMING SOLUTION</a:t>
              </a:r>
              <a:endParaRPr lang="en-GB" altLang="zh-CN" sz="2800" dirty="0">
                <a:solidFill>
                  <a:schemeClr val="bg1">
                    <a:lumMod val="95000"/>
                    <a:alpha val="8434"/>
                  </a:schemeClr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94765" y="349987"/>
              <a:ext cx="2954655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</a:rPr>
                <a:t>直播解决方案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364878" y="575134"/>
            <a:ext cx="124944" cy="474675"/>
          </a:xfrm>
          <a:prstGeom prst="rect">
            <a:avLst/>
          </a:prstGeom>
          <a:solidFill>
            <a:srgbClr val="3A5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4644150" y="2271134"/>
            <a:ext cx="3027254" cy="3577374"/>
          </a:xfrm>
          <a:prstGeom prst="roundRect">
            <a:avLst/>
          </a:prstGeom>
          <a:solidFill>
            <a:schemeClr val="bg1">
              <a:lumMod val="85000"/>
              <a:alpha val="10000"/>
            </a:schemeClr>
          </a:solidFill>
          <a:ln>
            <a:noFill/>
          </a:ln>
          <a:effectLst>
            <a:softEdge rad="0"/>
          </a:effectLst>
          <a:scene3d>
            <a:camera prst="orthographicFront"/>
            <a:lightRig rig="chilly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51890" y="1713865"/>
            <a:ext cx="1338580" cy="3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品为道方案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257734" y="2716530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</a:rPr>
              <a:t>IPTV</a:t>
            </a:r>
            <a:r>
              <a:rPr kumimoji="1" lang="zh-CN" altLang="en-US" dirty="0">
                <a:solidFill>
                  <a:schemeClr val="bg1"/>
                </a:solidFill>
              </a:rPr>
              <a:t>信源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092835" y="5308227"/>
            <a:ext cx="1456055" cy="3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酒店内网</a:t>
            </a:r>
            <a:r>
              <a:rPr kumimoji="1" lang="en-US" altLang="zh-CN" dirty="0">
                <a:solidFill>
                  <a:schemeClr val="bg1"/>
                </a:solidFill>
              </a:rPr>
              <a:t>/TV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cxnSp>
        <p:nvCxnSpPr>
          <p:cNvPr id="8" name="直线箭头连接符 7"/>
          <p:cNvCxnSpPr>
            <a:stCxn id="10" idx="2"/>
            <a:endCxn id="19" idx="0"/>
          </p:cNvCxnSpPr>
          <p:nvPr/>
        </p:nvCxnSpPr>
        <p:spPr>
          <a:xfrm>
            <a:off x="1803717" y="3085862"/>
            <a:ext cx="1" cy="57935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/>
          <p:cNvCxnSpPr>
            <a:stCxn id="19" idx="2"/>
          </p:cNvCxnSpPr>
          <p:nvPr/>
        </p:nvCxnSpPr>
        <p:spPr>
          <a:xfrm>
            <a:off x="1803718" y="4283710"/>
            <a:ext cx="317" cy="86042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1232535"/>
            <a:ext cx="348615" cy="34861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798060" y="2716530"/>
            <a:ext cx="2723515" cy="3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第三方电视信号处理设备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840860" y="4713923"/>
            <a:ext cx="590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bg1"/>
                </a:solidFill>
              </a:rPr>
              <a:t>TV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cxnSp>
        <p:nvCxnSpPr>
          <p:cNvPr id="32" name="直线箭头连接符 31"/>
          <p:cNvCxnSpPr>
            <a:stCxn id="17" idx="2"/>
            <a:endCxn id="42" idx="0"/>
          </p:cNvCxnSpPr>
          <p:nvPr/>
        </p:nvCxnSpPr>
        <p:spPr>
          <a:xfrm>
            <a:off x="6159818" y="3086100"/>
            <a:ext cx="1805" cy="126201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圆角矩形 29"/>
          <p:cNvSpPr/>
          <p:nvPr/>
        </p:nvSpPr>
        <p:spPr>
          <a:xfrm>
            <a:off x="8912438" y="2271134"/>
            <a:ext cx="3027254" cy="2112607"/>
          </a:xfrm>
          <a:prstGeom prst="roundRect">
            <a:avLst/>
          </a:prstGeom>
          <a:solidFill>
            <a:schemeClr val="bg1">
              <a:lumMod val="85000"/>
              <a:alpha val="10000"/>
            </a:schemeClr>
          </a:solidFill>
          <a:ln>
            <a:noFill/>
          </a:ln>
          <a:effectLst>
            <a:softEdge rad="0"/>
          </a:effectLst>
          <a:scene3d>
            <a:camera prst="orthographicFront"/>
            <a:lightRig rig="chilly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6232625" y="3539269"/>
            <a:ext cx="9448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solidFill>
                  <a:schemeClr val="bg1">
                    <a:alpha val="62000"/>
                  </a:schemeClr>
                </a:solidFill>
              </a:rPr>
              <a:t>同轴或网络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9305477" y="2590800"/>
            <a:ext cx="2241176" cy="1537335"/>
          </a:xfrm>
          <a:prstGeom prst="roundRect">
            <a:avLst/>
          </a:prstGeom>
          <a:noFill/>
          <a:ln>
            <a:solidFill>
              <a:schemeClr val="bg1">
                <a:alpha val="47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6625" y="1204595"/>
            <a:ext cx="348615" cy="34861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7145" y="1204595"/>
            <a:ext cx="356235" cy="356235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9449609" y="3105889"/>
            <a:ext cx="876935" cy="3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</a:rPr>
              <a:t>机顶盒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10838154" y="3100174"/>
            <a:ext cx="445770" cy="3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TV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48030" y="3665220"/>
            <a:ext cx="2111375" cy="618490"/>
            <a:chOff x="1371599" y="1779295"/>
            <a:chExt cx="2111794" cy="618689"/>
          </a:xfrm>
        </p:grpSpPr>
        <p:sp>
          <p:nvSpPr>
            <p:cNvPr id="19" name="圆角矩形 18"/>
            <p:cNvSpPr/>
            <p:nvPr/>
          </p:nvSpPr>
          <p:spPr>
            <a:xfrm>
              <a:off x="1371599" y="1779295"/>
              <a:ext cx="2111794" cy="618689"/>
            </a:xfrm>
            <a:prstGeom prst="roundRect">
              <a:avLst/>
            </a:prstGeom>
            <a:solidFill>
              <a:srgbClr val="3A57E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553880" y="1935555"/>
              <a:ext cx="1783434" cy="30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en-US" altLang="zh-CN" sz="1400" b="1" dirty="0">
                  <a:solidFill>
                    <a:schemeClr val="bg1"/>
                  </a:solidFill>
                </a:rPr>
                <a:t>UCC</a:t>
              </a:r>
              <a:r>
                <a:rPr kumimoji="1" lang="zh-CN" altLang="en-US" sz="1400" b="1" dirty="0">
                  <a:solidFill>
                    <a:schemeClr val="bg1"/>
                  </a:solidFill>
                </a:rPr>
                <a:t>（启用直播服务）</a:t>
              </a: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5528310" y="1713865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>
                    <a:alpha val="60000"/>
                  </a:schemeClr>
                </a:solidFill>
              </a:rPr>
              <a:t>第三方方案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9686290" y="1713865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>
                    <a:alpha val="40000"/>
                  </a:schemeClr>
                </a:solidFill>
              </a:rPr>
              <a:t>运营商方案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10075993" y="3946338"/>
            <a:ext cx="700143" cy="363594"/>
            <a:chOff x="10000242" y="2401832"/>
            <a:chExt cx="700143" cy="363594"/>
          </a:xfrm>
        </p:grpSpPr>
        <p:sp>
          <p:nvSpPr>
            <p:cNvPr id="15" name="圆角矩形 14"/>
            <p:cNvSpPr/>
            <p:nvPr/>
          </p:nvSpPr>
          <p:spPr>
            <a:xfrm>
              <a:off x="10000242" y="2401832"/>
              <a:ext cx="700143" cy="36359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077360" y="242262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400" dirty="0"/>
                <a:t>客房</a:t>
              </a:r>
            </a:p>
          </p:txBody>
        </p:sp>
      </p:grpSp>
      <p:sp>
        <p:nvSpPr>
          <p:cNvPr id="36" name="圆角矩形 35"/>
          <p:cNvSpPr/>
          <p:nvPr/>
        </p:nvSpPr>
        <p:spPr>
          <a:xfrm>
            <a:off x="821820" y="5189231"/>
            <a:ext cx="2035374" cy="781330"/>
          </a:xfrm>
          <a:prstGeom prst="roundRect">
            <a:avLst/>
          </a:prstGeom>
          <a:noFill/>
          <a:ln>
            <a:solidFill>
              <a:schemeClr val="bg1">
                <a:alpha val="47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1462535" y="5827712"/>
            <a:ext cx="700143" cy="363594"/>
            <a:chOff x="10000242" y="2401832"/>
            <a:chExt cx="700143" cy="363594"/>
          </a:xfrm>
        </p:grpSpPr>
        <p:sp>
          <p:nvSpPr>
            <p:cNvPr id="38" name="圆角矩形 37"/>
            <p:cNvSpPr/>
            <p:nvPr/>
          </p:nvSpPr>
          <p:spPr>
            <a:xfrm>
              <a:off x="10000242" y="2401832"/>
              <a:ext cx="700143" cy="36359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0077360" y="242262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400" dirty="0"/>
                <a:t>客房</a:t>
              </a:r>
            </a:p>
          </p:txBody>
        </p:sp>
      </p:grpSp>
      <p:sp>
        <p:nvSpPr>
          <p:cNvPr id="42" name="圆角矩形 41"/>
          <p:cNvSpPr/>
          <p:nvPr/>
        </p:nvSpPr>
        <p:spPr>
          <a:xfrm>
            <a:off x="5143936" y="4348113"/>
            <a:ext cx="2035374" cy="1340336"/>
          </a:xfrm>
          <a:prstGeom prst="roundRect">
            <a:avLst/>
          </a:prstGeom>
          <a:noFill/>
          <a:ln>
            <a:solidFill>
              <a:schemeClr val="bg1">
                <a:alpha val="47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3" name="组合 42"/>
          <p:cNvGrpSpPr/>
          <p:nvPr/>
        </p:nvGrpSpPr>
        <p:grpSpPr>
          <a:xfrm>
            <a:off x="5840860" y="5447876"/>
            <a:ext cx="700143" cy="363594"/>
            <a:chOff x="10000242" y="2401832"/>
            <a:chExt cx="700143" cy="363594"/>
          </a:xfrm>
        </p:grpSpPr>
        <p:sp>
          <p:nvSpPr>
            <p:cNvPr id="46" name="圆角矩形 45"/>
            <p:cNvSpPr/>
            <p:nvPr/>
          </p:nvSpPr>
          <p:spPr>
            <a:xfrm>
              <a:off x="10000242" y="2401832"/>
              <a:ext cx="700143" cy="36359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0077360" y="242262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400" dirty="0"/>
                <a:t>客房</a:t>
              </a:r>
            </a:p>
          </p:txBody>
        </p:sp>
      </p:grpSp>
      <p:cxnSp>
        <p:nvCxnSpPr>
          <p:cNvPr id="31" name="直线连接符 30"/>
          <p:cNvCxnSpPr>
            <a:stCxn id="44" idx="3"/>
            <a:endCxn id="45" idx="1"/>
          </p:cNvCxnSpPr>
          <p:nvPr/>
        </p:nvCxnSpPr>
        <p:spPr>
          <a:xfrm flipV="1">
            <a:off x="10326544" y="3284959"/>
            <a:ext cx="511610" cy="57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94765" y="403479"/>
            <a:ext cx="4499950" cy="801409"/>
            <a:chOff x="594765" y="349987"/>
            <a:chExt cx="4499950" cy="881551"/>
          </a:xfrm>
        </p:grpSpPr>
        <p:sp>
          <p:nvSpPr>
            <p:cNvPr id="3" name="文本框 2"/>
            <p:cNvSpPr txBox="1"/>
            <p:nvPr/>
          </p:nvSpPr>
          <p:spPr>
            <a:xfrm>
              <a:off x="594765" y="655995"/>
              <a:ext cx="4499950" cy="575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ON-DEMAND SOLUTIONS</a:t>
              </a:r>
              <a:endParaRPr lang="en-GB" altLang="zh-CN" sz="2800" dirty="0">
                <a:solidFill>
                  <a:schemeClr val="bg1">
                    <a:lumMod val="95000"/>
                    <a:alpha val="8434"/>
                  </a:schemeClr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94765" y="349987"/>
              <a:ext cx="2954655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</a:rPr>
                <a:t>点播解决方案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364878" y="575134"/>
            <a:ext cx="124944" cy="474675"/>
          </a:xfrm>
          <a:prstGeom prst="rect">
            <a:avLst/>
          </a:prstGeom>
          <a:solidFill>
            <a:srgbClr val="3A5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279314" y="1965398"/>
            <a:ext cx="7401878" cy="927847"/>
            <a:chOff x="2151529" y="2330823"/>
            <a:chExt cx="7401878" cy="92784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6412" y="2330823"/>
              <a:ext cx="2563607" cy="92784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151529" y="2410025"/>
              <a:ext cx="15060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zh-CN" altLang="en-US" sz="4400" b="1" dirty="0">
                  <a:solidFill>
                    <a:schemeClr val="bg1"/>
                  </a:solidFill>
                </a:rPr>
                <a:t>本地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047335" y="2410025"/>
              <a:ext cx="15060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zh-CN" altLang="en-US" sz="4400" b="1" dirty="0">
                  <a:solidFill>
                    <a:schemeClr val="bg1"/>
                  </a:solidFill>
                </a:rPr>
                <a:t>在线</a:t>
              </a: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279314" y="3419833"/>
            <a:ext cx="40098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优势：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、不占带宽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、响应速度快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劣势：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、片源少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、更新慢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182101" y="3419833"/>
            <a:ext cx="40098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优势：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、片源多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、更新及时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316858" y="5612145"/>
            <a:ext cx="4428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C9C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在运营商宽带的提速降费的带动下，带宽已不是问题</a:t>
            </a:r>
            <a:endParaRPr lang="en-US" altLang="zh-CN" sz="1400" dirty="0">
              <a:solidFill>
                <a:srgbClr val="FC9C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94765" y="403479"/>
            <a:ext cx="7734810" cy="801409"/>
            <a:chOff x="594765" y="349987"/>
            <a:chExt cx="7734810" cy="881551"/>
          </a:xfrm>
        </p:grpSpPr>
        <p:sp>
          <p:nvSpPr>
            <p:cNvPr id="3" name="文本框 2"/>
            <p:cNvSpPr txBox="1"/>
            <p:nvPr/>
          </p:nvSpPr>
          <p:spPr>
            <a:xfrm>
              <a:off x="594765" y="655995"/>
              <a:ext cx="7734810" cy="575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THREE-PARTY INTERCONNECTION SOLUTION</a:t>
              </a:r>
              <a:endParaRPr lang="en-GB" altLang="zh-CN" sz="2800" dirty="0">
                <a:solidFill>
                  <a:schemeClr val="bg1">
                    <a:lumMod val="95000"/>
                    <a:alpha val="8434"/>
                  </a:schemeClr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94765" y="349987"/>
              <a:ext cx="3877985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</a:rPr>
                <a:t>三方对接解决方案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364878" y="575134"/>
            <a:ext cx="124944" cy="474675"/>
          </a:xfrm>
          <a:prstGeom prst="rect">
            <a:avLst/>
          </a:prstGeom>
          <a:solidFill>
            <a:srgbClr val="3A5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64878" y="2507340"/>
            <a:ext cx="7609776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云对云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第三方本地对电视云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GB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本地对本地（须</a:t>
            </a:r>
            <a:r>
              <a:rPr lang="en-GB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UCC</a:t>
            </a:r>
            <a:r>
              <a:rPr lang="zh-CN" altLang="en-GB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或接口服务器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94765" y="403479"/>
            <a:ext cx="6354625" cy="801409"/>
            <a:chOff x="594765" y="349987"/>
            <a:chExt cx="6354625" cy="881551"/>
          </a:xfrm>
        </p:grpSpPr>
        <p:sp>
          <p:nvSpPr>
            <p:cNvPr id="3" name="文本框 2"/>
            <p:cNvSpPr txBox="1"/>
            <p:nvPr/>
          </p:nvSpPr>
          <p:spPr>
            <a:xfrm>
              <a:off x="594765" y="655995"/>
              <a:ext cx="6354625" cy="575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CONTENT DISTRIBUTION SOLUTIONS</a:t>
              </a:r>
              <a:endParaRPr lang="en-GB" altLang="zh-CN" sz="2800" dirty="0">
                <a:solidFill>
                  <a:schemeClr val="bg1">
                    <a:lumMod val="95000"/>
                    <a:alpha val="8434"/>
                  </a:schemeClr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94765" y="349987"/>
              <a:ext cx="3877985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</a:rPr>
                <a:t>内容分发解决方案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364878" y="575134"/>
            <a:ext cx="124944" cy="474675"/>
          </a:xfrm>
          <a:prstGeom prst="rect">
            <a:avLst/>
          </a:prstGeom>
          <a:solidFill>
            <a:srgbClr val="3A5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94765" y="3358152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</a:rPr>
              <a:t>互联网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3482847" y="3358923"/>
            <a:ext cx="1225691" cy="521678"/>
            <a:chOff x="1371599" y="1779295"/>
            <a:chExt cx="1406169" cy="618689"/>
          </a:xfrm>
        </p:grpSpPr>
        <p:sp>
          <p:nvSpPr>
            <p:cNvPr id="12" name="圆角矩形 11"/>
            <p:cNvSpPr/>
            <p:nvPr/>
          </p:nvSpPr>
          <p:spPr>
            <a:xfrm>
              <a:off x="1371599" y="1779295"/>
              <a:ext cx="1406169" cy="618689"/>
            </a:xfrm>
            <a:prstGeom prst="roundRect">
              <a:avLst/>
            </a:prstGeom>
            <a:solidFill>
              <a:srgbClr val="3A57E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9955" y="1844978"/>
              <a:ext cx="869458" cy="474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chemeClr val="bg1"/>
                  </a:solidFill>
                </a:rPr>
                <a:t>UCC</a:t>
              </a:r>
              <a:endParaRPr kumimoji="1" lang="zh-CN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6457683" y="3358152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</a:rPr>
              <a:t>酒店内部网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729360" y="4074260"/>
            <a:ext cx="273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dirty="0">
                <a:solidFill>
                  <a:schemeClr val="bg1"/>
                </a:solidFill>
              </a:rPr>
              <a:t>（启用缓存分发服务）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9360" y="3319667"/>
            <a:ext cx="600190" cy="600190"/>
          </a:xfrm>
          <a:prstGeom prst="rect">
            <a:avLst/>
          </a:prstGeom>
        </p:spPr>
      </p:pic>
      <p:cxnSp>
        <p:nvCxnSpPr>
          <p:cNvPr id="18" name="直线箭头连接符 17"/>
          <p:cNvCxnSpPr>
            <a:stCxn id="6" idx="3"/>
            <a:endCxn id="12" idx="1"/>
          </p:cNvCxnSpPr>
          <p:nvPr/>
        </p:nvCxnSpPr>
        <p:spPr>
          <a:xfrm>
            <a:off x="1856649" y="3619762"/>
            <a:ext cx="1626198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/>
          <p:cNvCxnSpPr>
            <a:stCxn id="12" idx="3"/>
            <a:endCxn id="15" idx="1"/>
          </p:cNvCxnSpPr>
          <p:nvPr/>
        </p:nvCxnSpPr>
        <p:spPr>
          <a:xfrm>
            <a:off x="4708538" y="3619762"/>
            <a:ext cx="1749145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线箭头连接符 21"/>
          <p:cNvCxnSpPr>
            <a:stCxn id="15" idx="3"/>
            <a:endCxn id="7" idx="1"/>
          </p:cNvCxnSpPr>
          <p:nvPr/>
        </p:nvCxnSpPr>
        <p:spPr>
          <a:xfrm>
            <a:off x="8437712" y="3619762"/>
            <a:ext cx="1801648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94765" y="403479"/>
            <a:ext cx="6328977" cy="801409"/>
            <a:chOff x="594765" y="349987"/>
            <a:chExt cx="6328977" cy="881551"/>
          </a:xfrm>
        </p:grpSpPr>
        <p:sp>
          <p:nvSpPr>
            <p:cNvPr id="3" name="文本框 2"/>
            <p:cNvSpPr txBox="1"/>
            <p:nvPr/>
          </p:nvSpPr>
          <p:spPr>
            <a:xfrm>
              <a:off x="594765" y="655995"/>
              <a:ext cx="6328977" cy="575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PRIVATIZE DEPLOYMENT SOLUTIONS</a:t>
              </a:r>
              <a:endParaRPr lang="en-GB" altLang="zh-CN" sz="2800" dirty="0">
                <a:solidFill>
                  <a:schemeClr val="bg1">
                    <a:lumMod val="95000"/>
                    <a:alpha val="8434"/>
                  </a:schemeClr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94765" y="349987"/>
              <a:ext cx="4339650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</a:rPr>
                <a:t>私有化部署解决方案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364878" y="575134"/>
            <a:ext cx="124944" cy="474675"/>
          </a:xfrm>
          <a:prstGeom prst="rect">
            <a:avLst/>
          </a:prstGeom>
          <a:solidFill>
            <a:srgbClr val="3A5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64878" y="2511049"/>
            <a:ext cx="76097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CPU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： 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内存 ： 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16G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 ： 公网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地址，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100M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互联网宽带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硬盘 ： 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1TB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4879" y="1653624"/>
            <a:ext cx="2781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2400" dirty="0">
                <a:solidFill>
                  <a:srgbClr val="FC9C26"/>
                </a:solidFill>
              </a:rPr>
              <a:t>推荐服务器配置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750" y="6265597"/>
            <a:ext cx="490518" cy="115416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684828" y="480792"/>
            <a:ext cx="1031051" cy="454200"/>
            <a:chOff x="10684828" y="480792"/>
            <a:chExt cx="1031051" cy="454200"/>
          </a:xfrm>
        </p:grpSpPr>
        <p:sp>
          <p:nvSpPr>
            <p:cNvPr id="5" name="文本框 4"/>
            <p:cNvSpPr txBox="1"/>
            <p:nvPr/>
          </p:nvSpPr>
          <p:spPr>
            <a:xfrm>
              <a:off x="10684828" y="480792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50" dirty="0">
                  <a:solidFill>
                    <a:schemeClr val="bg1"/>
                  </a:solidFill>
                </a:rPr>
                <a:t>互动电视系统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764229" y="688771"/>
              <a:ext cx="8467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altLang="zh-CN" sz="1000" dirty="0">
                  <a:solidFill>
                    <a:schemeClr val="bg1">
                      <a:lumMod val="85000"/>
                    </a:schemeClr>
                  </a:solidFill>
                </a:rPr>
                <a:t>IDEAALONE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15913" y="6150181"/>
            <a:ext cx="27831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Phone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400-100-5151</a:t>
            </a:r>
            <a:r>
              <a:rPr kumimoji="1" lang="zh-CN" altLang="en-US" sz="900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Email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GB" altLang="zh-CN" sz="900" dirty="0" err="1">
                <a:solidFill>
                  <a:schemeClr val="bg1">
                    <a:lumMod val="75000"/>
                  </a:schemeClr>
                </a:solidFill>
              </a:rPr>
              <a:t>market@povodo.com</a:t>
            </a:r>
            <a:endParaRPr lang="en-GB" altLang="zh-CN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>
            <a:off x="415913" y="491674"/>
            <a:ext cx="909231" cy="19709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458392" y="1983740"/>
            <a:ext cx="867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</a:rPr>
              <a:t>03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04D0E58-01CB-4D4A-80BF-5438F955F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0750" y="6265597"/>
            <a:ext cx="490518" cy="115416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684828" y="480792"/>
            <a:ext cx="1031051" cy="454200"/>
            <a:chOff x="10684828" y="480792"/>
            <a:chExt cx="1031051" cy="454200"/>
          </a:xfrm>
        </p:grpSpPr>
        <p:sp>
          <p:nvSpPr>
            <p:cNvPr id="6" name="文本框 5"/>
            <p:cNvSpPr txBox="1"/>
            <p:nvPr/>
          </p:nvSpPr>
          <p:spPr>
            <a:xfrm>
              <a:off x="10684828" y="480792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50" dirty="0">
                  <a:solidFill>
                    <a:schemeClr val="bg1"/>
                  </a:solidFill>
                </a:rPr>
                <a:t>互动电视系统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764229" y="688771"/>
              <a:ext cx="8467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altLang="zh-CN" sz="1000" dirty="0">
                  <a:solidFill>
                    <a:schemeClr val="bg1">
                      <a:lumMod val="85000"/>
                    </a:schemeClr>
                  </a:solidFill>
                </a:rPr>
                <a:t>IDEAALONE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15913" y="6150181"/>
            <a:ext cx="27831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Phone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400-100-5151</a:t>
            </a:r>
            <a:r>
              <a:rPr kumimoji="1" lang="zh-CN" altLang="en-US" sz="900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Email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GB" altLang="zh-CN" sz="900" dirty="0" err="1">
                <a:solidFill>
                  <a:schemeClr val="bg1">
                    <a:lumMod val="75000"/>
                  </a:schemeClr>
                </a:solidFill>
              </a:rPr>
              <a:t>market@povodo.com</a:t>
            </a:r>
            <a:endParaRPr lang="en-GB" altLang="zh-CN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>
            <a:off x="415913" y="491674"/>
            <a:ext cx="909231" cy="19709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462270" y="1983740"/>
            <a:ext cx="8597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</a:rPr>
              <a:t>01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94765" y="403479"/>
            <a:ext cx="2909771" cy="801409"/>
            <a:chOff x="594765" y="349987"/>
            <a:chExt cx="2909771" cy="881551"/>
          </a:xfrm>
        </p:grpSpPr>
        <p:sp>
          <p:nvSpPr>
            <p:cNvPr id="3" name="文本框 2"/>
            <p:cNvSpPr txBox="1"/>
            <p:nvPr/>
          </p:nvSpPr>
          <p:spPr>
            <a:xfrm>
              <a:off x="594765" y="655995"/>
              <a:ext cx="2909771" cy="575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BASIC CAPACITY</a:t>
              </a:r>
              <a:endParaRPr lang="en-GB" altLang="zh-CN" sz="2800" dirty="0">
                <a:solidFill>
                  <a:schemeClr val="bg1">
                    <a:lumMod val="95000"/>
                    <a:alpha val="8434"/>
                  </a:schemeClr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94765" y="349987"/>
              <a:ext cx="2011680" cy="709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</a:rPr>
                <a:t>电视对接</a:t>
              </a:r>
            </a:p>
          </p:txBody>
        </p:sp>
      </p:grpSp>
      <p:sp>
        <p:nvSpPr>
          <p:cNvPr id="54" name="矩形 53"/>
          <p:cNvSpPr/>
          <p:nvPr/>
        </p:nvSpPr>
        <p:spPr>
          <a:xfrm>
            <a:off x="364878" y="575134"/>
            <a:ext cx="124944" cy="474675"/>
          </a:xfrm>
          <a:prstGeom prst="rect">
            <a:avLst/>
          </a:prstGeom>
          <a:solidFill>
            <a:srgbClr val="3A5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27350" y="2366214"/>
            <a:ext cx="338074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开机</a:t>
            </a:r>
            <a:r>
              <a:rPr lang="en-GB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接口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开机动画接口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音量设置接口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Launcher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替换接口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设置权限管理接口或</a:t>
            </a:r>
            <a:r>
              <a:rPr lang="en-GB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SDK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应用管理权限获取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395470" y="2477135"/>
            <a:ext cx="44469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接受酒店需求的拓展需求对接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接口具备情况下对接开发周期小于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60223" y="1655723"/>
            <a:ext cx="1589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2400" dirty="0">
                <a:solidFill>
                  <a:srgbClr val="FC9C26"/>
                </a:solidFill>
              </a:rPr>
              <a:t>基础能力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395471" y="1655723"/>
            <a:ext cx="1589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2400" dirty="0">
                <a:solidFill>
                  <a:srgbClr val="FC9C26"/>
                </a:solidFill>
              </a:rPr>
              <a:t>扩展需求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750" y="6265597"/>
            <a:ext cx="490518" cy="115416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684828" y="480792"/>
            <a:ext cx="1031051" cy="454200"/>
            <a:chOff x="10684828" y="480792"/>
            <a:chExt cx="1031051" cy="454200"/>
          </a:xfrm>
        </p:grpSpPr>
        <p:sp>
          <p:nvSpPr>
            <p:cNvPr id="5" name="文本框 4"/>
            <p:cNvSpPr txBox="1"/>
            <p:nvPr/>
          </p:nvSpPr>
          <p:spPr>
            <a:xfrm>
              <a:off x="10684828" y="480792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50" dirty="0">
                  <a:solidFill>
                    <a:schemeClr val="bg1"/>
                  </a:solidFill>
                </a:rPr>
                <a:t>互动电视系统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0764229" y="688771"/>
              <a:ext cx="8467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altLang="zh-CN" sz="1000" dirty="0">
                  <a:solidFill>
                    <a:schemeClr val="bg1">
                      <a:lumMod val="85000"/>
                    </a:schemeClr>
                  </a:solidFill>
                </a:rPr>
                <a:t>IDEAALONE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5913" y="6150181"/>
            <a:ext cx="27831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Phone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400-100-5151</a:t>
            </a:r>
            <a:r>
              <a:rPr kumimoji="1" lang="zh-CN" altLang="en-US" sz="900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Email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GB" altLang="zh-CN" sz="900" dirty="0" err="1">
                <a:solidFill>
                  <a:schemeClr val="bg1">
                    <a:lumMod val="75000"/>
                  </a:schemeClr>
                </a:solidFill>
              </a:rPr>
              <a:t>market@povodo.com</a:t>
            </a:r>
            <a:endParaRPr lang="en-GB" altLang="zh-CN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>
            <a:off x="415913" y="491674"/>
            <a:ext cx="909231" cy="19709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458392" y="1983740"/>
            <a:ext cx="867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</a:rPr>
              <a:t>04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94765" y="403479"/>
            <a:ext cx="4976042" cy="801409"/>
            <a:chOff x="594765" y="349987"/>
            <a:chExt cx="4976042" cy="881551"/>
          </a:xfrm>
        </p:grpSpPr>
        <p:sp>
          <p:nvSpPr>
            <p:cNvPr id="3" name="文本框 2"/>
            <p:cNvSpPr txBox="1"/>
            <p:nvPr/>
          </p:nvSpPr>
          <p:spPr>
            <a:xfrm>
              <a:off x="594765" y="655995"/>
              <a:ext cx="4976042" cy="575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OPERATIONS MANAGEMENT</a:t>
              </a:r>
              <a:endParaRPr lang="en-GB" altLang="zh-CN" sz="2800" dirty="0">
                <a:solidFill>
                  <a:schemeClr val="bg1">
                    <a:lumMod val="95000"/>
                    <a:alpha val="8434"/>
                  </a:schemeClr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94765" y="349987"/>
              <a:ext cx="2031325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</a:rPr>
                <a:t>运营管理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364878" y="575134"/>
            <a:ext cx="124944" cy="474675"/>
          </a:xfrm>
          <a:prstGeom prst="rect">
            <a:avLst/>
          </a:prstGeom>
          <a:solidFill>
            <a:srgbClr val="3A5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5215" y="2274663"/>
            <a:ext cx="1550424" cy="2365836"/>
            <a:chOff x="835215" y="2564365"/>
            <a:chExt cx="1550424" cy="2365836"/>
          </a:xfrm>
        </p:grpSpPr>
        <p:sp>
          <p:nvSpPr>
            <p:cNvPr id="6" name="文本框 5"/>
            <p:cNvSpPr txBox="1"/>
            <p:nvPr/>
          </p:nvSpPr>
          <p:spPr>
            <a:xfrm>
              <a:off x="1130501" y="3725313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000" dirty="0">
                  <a:solidFill>
                    <a:srgbClr val="FC9C26"/>
                  </a:solidFill>
                </a:rPr>
                <a:t>售前服务</a:t>
              </a: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6378" y="2564365"/>
              <a:ext cx="638831" cy="683590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835215" y="4224367"/>
              <a:ext cx="1550424" cy="705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400" dirty="0">
                  <a:solidFill>
                    <a:schemeClr val="bg1"/>
                  </a:solidFill>
                </a:rPr>
                <a:t>技术咨询受理</a:t>
              </a:r>
              <a:endParaRPr kumimoji="1" lang="en-US" altLang="zh-CN" sz="1400" dirty="0">
                <a:solidFill>
                  <a:schemeClr val="bg1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400" dirty="0">
                  <a:solidFill>
                    <a:schemeClr val="bg1"/>
                  </a:solidFill>
                </a:rPr>
                <a:t>布线设计指导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867385" y="2229279"/>
            <a:ext cx="1380507" cy="2734386"/>
            <a:chOff x="3867385" y="2518981"/>
            <a:chExt cx="1380507" cy="2734386"/>
          </a:xfrm>
        </p:grpSpPr>
        <p:sp>
          <p:nvSpPr>
            <p:cNvPr id="17" name="文本框 16"/>
            <p:cNvSpPr txBox="1"/>
            <p:nvPr/>
          </p:nvSpPr>
          <p:spPr>
            <a:xfrm>
              <a:off x="4037304" y="3725313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000" dirty="0">
                  <a:solidFill>
                    <a:srgbClr val="FC9C26"/>
                  </a:solidFill>
                </a:rPr>
                <a:t>售中服务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6871" y="2518981"/>
              <a:ext cx="691453" cy="769144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3867385" y="4224367"/>
              <a:ext cx="1191352" cy="1029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400" dirty="0">
                  <a:solidFill>
                    <a:schemeClr val="bg1"/>
                  </a:solidFill>
                </a:rPr>
                <a:t>图纸审核</a:t>
              </a:r>
              <a:endParaRPr kumimoji="1" lang="en-US" altLang="zh-CN" sz="1400" dirty="0">
                <a:solidFill>
                  <a:schemeClr val="bg1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400" dirty="0">
                  <a:solidFill>
                    <a:schemeClr val="bg1"/>
                  </a:solidFill>
                </a:rPr>
                <a:t>方案建立</a:t>
              </a:r>
              <a:endParaRPr kumimoji="1" lang="en-US" altLang="zh-CN" sz="1400" dirty="0">
                <a:solidFill>
                  <a:schemeClr val="bg1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400" dirty="0">
                  <a:solidFill>
                    <a:schemeClr val="bg1"/>
                  </a:solidFill>
                </a:rPr>
                <a:t>门店授权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774190" y="2209493"/>
            <a:ext cx="1380506" cy="2431006"/>
            <a:chOff x="6774190" y="2499195"/>
            <a:chExt cx="1380506" cy="2431006"/>
          </a:xfrm>
        </p:grpSpPr>
        <p:sp>
          <p:nvSpPr>
            <p:cNvPr id="18" name="文本框 17"/>
            <p:cNvSpPr txBox="1"/>
            <p:nvPr/>
          </p:nvSpPr>
          <p:spPr>
            <a:xfrm>
              <a:off x="6944108" y="3725313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000" dirty="0">
                  <a:solidFill>
                    <a:srgbClr val="FC9C26"/>
                  </a:solidFill>
                </a:rPr>
                <a:t>售后服务</a:t>
              </a: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03676" y="2499195"/>
              <a:ext cx="691452" cy="808715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6774190" y="4224367"/>
              <a:ext cx="1191352" cy="705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400" dirty="0">
                  <a:solidFill>
                    <a:schemeClr val="bg1"/>
                  </a:solidFill>
                </a:rPr>
                <a:t>技术咨询</a:t>
              </a:r>
              <a:endParaRPr kumimoji="1" lang="en-US" altLang="zh-CN" sz="1400" dirty="0">
                <a:solidFill>
                  <a:schemeClr val="bg1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400" dirty="0">
                  <a:solidFill>
                    <a:schemeClr val="bg1"/>
                  </a:solidFill>
                </a:rPr>
                <a:t>故障处理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684809" y="2230723"/>
            <a:ext cx="1550424" cy="2409776"/>
            <a:chOff x="9684809" y="2520425"/>
            <a:chExt cx="1550424" cy="2409776"/>
          </a:xfrm>
        </p:grpSpPr>
        <p:sp>
          <p:nvSpPr>
            <p:cNvPr id="19" name="文本框 18"/>
            <p:cNvSpPr txBox="1"/>
            <p:nvPr/>
          </p:nvSpPr>
          <p:spPr>
            <a:xfrm>
              <a:off x="9722671" y="3725313"/>
              <a:ext cx="1467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000" dirty="0">
                  <a:solidFill>
                    <a:srgbClr val="FC9C26"/>
                  </a:solidFill>
                </a:rPr>
                <a:t>代运营服务</a:t>
              </a: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62462" y="2520425"/>
              <a:ext cx="787485" cy="787485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9684809" y="4224367"/>
              <a:ext cx="1550424" cy="705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400" dirty="0">
                  <a:solidFill>
                    <a:schemeClr val="bg1"/>
                  </a:solidFill>
                </a:rPr>
                <a:t>内容推送管理</a:t>
              </a:r>
              <a:endParaRPr kumimoji="1" lang="en-US" altLang="zh-CN" sz="1400" dirty="0">
                <a:solidFill>
                  <a:schemeClr val="bg1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400" dirty="0">
                  <a:solidFill>
                    <a:schemeClr val="bg1"/>
                  </a:solidFill>
                </a:rPr>
                <a:t>运行状态监控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750" y="6265597"/>
            <a:ext cx="490518" cy="115416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684828" y="480792"/>
            <a:ext cx="1031051" cy="454200"/>
            <a:chOff x="10684828" y="480792"/>
            <a:chExt cx="1031051" cy="454200"/>
          </a:xfrm>
        </p:grpSpPr>
        <p:sp>
          <p:nvSpPr>
            <p:cNvPr id="5" name="文本框 4"/>
            <p:cNvSpPr txBox="1"/>
            <p:nvPr/>
          </p:nvSpPr>
          <p:spPr>
            <a:xfrm>
              <a:off x="10684828" y="480792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50" dirty="0">
                  <a:solidFill>
                    <a:schemeClr val="bg1"/>
                  </a:solidFill>
                </a:rPr>
                <a:t>互动电视系统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0764229" y="688771"/>
              <a:ext cx="8467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altLang="zh-CN" sz="1000" dirty="0">
                  <a:solidFill>
                    <a:schemeClr val="bg1">
                      <a:lumMod val="85000"/>
                    </a:schemeClr>
                  </a:solidFill>
                </a:rPr>
                <a:t>IDEAALONE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5913" y="6150181"/>
            <a:ext cx="27831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Phone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400-100-5151</a:t>
            </a:r>
            <a:r>
              <a:rPr kumimoji="1" lang="zh-CN" altLang="en-US" sz="900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Email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GB" altLang="zh-CN" sz="900" dirty="0" err="1">
                <a:solidFill>
                  <a:schemeClr val="bg1">
                    <a:lumMod val="75000"/>
                  </a:schemeClr>
                </a:solidFill>
              </a:rPr>
              <a:t>market@povodo.com</a:t>
            </a:r>
            <a:endParaRPr lang="en-GB" altLang="zh-CN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>
            <a:off x="415913" y="491674"/>
            <a:ext cx="909231" cy="19709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458392" y="1983740"/>
            <a:ext cx="867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</a:rPr>
              <a:t>05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2621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94765" y="403479"/>
            <a:ext cx="3416320" cy="801409"/>
            <a:chOff x="594765" y="349987"/>
            <a:chExt cx="3416320" cy="881551"/>
          </a:xfrm>
        </p:grpSpPr>
        <p:sp>
          <p:nvSpPr>
            <p:cNvPr id="3" name="文本框 2"/>
            <p:cNvSpPr txBox="1"/>
            <p:nvPr/>
          </p:nvSpPr>
          <p:spPr>
            <a:xfrm>
              <a:off x="594765" y="655995"/>
              <a:ext cx="1742785" cy="575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95000"/>
                    </a:schemeClr>
                  </a:solidFill>
                </a:rPr>
                <a:t>television</a:t>
              </a:r>
              <a:endParaRPr lang="en-GB" altLang="zh-CN" sz="2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94765" y="349987"/>
              <a:ext cx="3416320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/>
                <a:t>已对接电视型号</a:t>
              </a:r>
              <a:endParaRPr lang="zh-CN" altLang="en-US" sz="3600" dirty="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750" y="6265597"/>
            <a:ext cx="490518" cy="115416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0684828" y="480792"/>
            <a:ext cx="1031051" cy="454200"/>
            <a:chOff x="10684828" y="480792"/>
            <a:chExt cx="1031051" cy="454200"/>
          </a:xfrm>
        </p:grpSpPr>
        <p:sp>
          <p:nvSpPr>
            <p:cNvPr id="11" name="文本框 10"/>
            <p:cNvSpPr txBox="1"/>
            <p:nvPr/>
          </p:nvSpPr>
          <p:spPr>
            <a:xfrm>
              <a:off x="10684828" y="480792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50" dirty="0"/>
                <a:t>互动电视系统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764229" y="688771"/>
              <a:ext cx="8467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altLang="zh-CN" sz="1000" dirty="0">
                  <a:solidFill>
                    <a:schemeClr val="bg1">
                      <a:lumMod val="85000"/>
                    </a:schemeClr>
                  </a:solidFill>
                </a:rPr>
                <a:t>IDEAALONE</a:t>
              </a: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15913" y="6150181"/>
            <a:ext cx="27831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Phone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400-100-5151</a:t>
            </a:r>
            <a:r>
              <a:rPr kumimoji="1" lang="zh-CN" altLang="en-US" sz="900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Email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GB" altLang="zh-CN" sz="900" dirty="0" err="1">
                <a:solidFill>
                  <a:schemeClr val="bg1">
                    <a:lumMod val="75000"/>
                  </a:schemeClr>
                </a:solidFill>
              </a:rPr>
              <a:t>market@povodo.com</a:t>
            </a:r>
            <a:endParaRPr lang="en-GB" altLang="zh-CN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64878" y="575134"/>
            <a:ext cx="124944" cy="474675"/>
          </a:xfrm>
          <a:prstGeom prst="rect">
            <a:avLst/>
          </a:prstGeom>
          <a:solidFill>
            <a:srgbClr val="3A5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64878" y="1451502"/>
            <a:ext cx="4932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dirty="0">
                <a:solidFill>
                  <a:srgbClr val="3A57E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 </a:t>
            </a: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对新型电视，对接时间一般在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周内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64876" y="2110282"/>
          <a:ext cx="11206391" cy="3653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9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8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4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19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14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73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96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630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5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539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solidFill>
                            <a:srgbClr val="3A57E8"/>
                          </a:solidFill>
                          <a:effectLst/>
                        </a:rPr>
                        <a:t>品牌</a:t>
                      </a:r>
                      <a:endParaRPr lang="zh-CN" altLang="en-US" sz="1400" b="1" i="0" u="none" strike="noStrike" dirty="0">
                        <a:solidFill>
                          <a:srgbClr val="3A57E8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u="none" strike="noStrike" dirty="0">
                          <a:solidFill>
                            <a:srgbClr val="3A57E8"/>
                          </a:solidFill>
                          <a:effectLst/>
                        </a:rPr>
                        <a:t>型号</a:t>
                      </a:r>
                      <a:endParaRPr lang="zh-CN" altLang="en-US" sz="1400" b="1" i="0" u="none" strike="noStrike" dirty="0">
                        <a:solidFill>
                          <a:srgbClr val="3A57E8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39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长虹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J5500U</a:t>
                      </a:r>
                      <a:endParaRPr lang="en-GB" sz="1000" b="0" i="0" u="none" strike="noStrike">
                        <a:solidFill>
                          <a:srgbClr val="172B4D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J3500H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J3500UH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D5PF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J5500UH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H6F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39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海信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HS</a:t>
                      </a:r>
                      <a:r>
                        <a:rPr lang="zh-CN" altLang="en-US" sz="1000" u="none" strike="noStrike">
                          <a:effectLst/>
                        </a:rPr>
                        <a:t>系列</a:t>
                      </a:r>
                      <a:endParaRPr lang="zh-CN" altLang="en-US" sz="1000" b="0" i="0" u="none" strike="noStrike">
                        <a:solidFill>
                          <a:srgbClr val="172B4D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H3F</a:t>
                      </a:r>
                      <a:endParaRPr lang="en-GB" sz="1000" b="0" i="0" u="none" strike="noStrike">
                        <a:solidFill>
                          <a:srgbClr val="172B4D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H55E</a:t>
                      </a:r>
                      <a:r>
                        <a:rPr lang="zh-CN" altLang="en-US" sz="1000" u="none" strike="noStrike">
                          <a:effectLst/>
                        </a:rPr>
                        <a:t>系列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H55</a:t>
                      </a:r>
                      <a:r>
                        <a:rPr lang="zh-CN" altLang="en-US" sz="1000" u="none" strike="noStrike">
                          <a:effectLst/>
                        </a:rPr>
                        <a:t>系列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GM60D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39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TCL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G60</a:t>
                      </a:r>
                      <a:endParaRPr lang="en-GB" sz="1000" b="0" i="0" u="none" strike="noStrike">
                        <a:solidFill>
                          <a:srgbClr val="172B4D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G61</a:t>
                      </a:r>
                      <a:endParaRPr lang="en-GB" sz="1000" b="0" i="0" u="none" strike="noStrike">
                        <a:solidFill>
                          <a:srgbClr val="172B4D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G62</a:t>
                      </a:r>
                      <a:endParaRPr lang="en-GB" sz="1000" b="0" i="0" u="none" strike="noStrike">
                        <a:solidFill>
                          <a:srgbClr val="172B4D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A262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A362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39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飞利浦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6932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6933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6943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5952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5933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6983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7065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6964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HUF6965/T3</a:t>
                      </a:r>
                      <a:endParaRPr lang="en-GB" sz="1000" b="0" i="0" u="none" strike="noStrike">
                        <a:solidFill>
                          <a:srgbClr val="172B4D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39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东芝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55C240F（0002）</a:t>
                      </a:r>
                      <a:endParaRPr lang="en-GB" sz="1000" b="0" i="0" u="none" strike="noStrike">
                        <a:solidFill>
                          <a:srgbClr val="172B4D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65C240F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39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创维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E388A</a:t>
                      </a:r>
                      <a:endParaRPr lang="en-GB" sz="1000" b="0" i="0" u="none" strike="noStrike">
                        <a:solidFill>
                          <a:srgbClr val="172B4D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B20（</a:t>
                      </a:r>
                      <a:r>
                        <a:rPr lang="zh-CN" altLang="en-US" sz="1000" u="none" strike="noStrike">
                          <a:effectLst/>
                        </a:rPr>
                        <a:t>机芯</a:t>
                      </a:r>
                      <a:r>
                        <a:rPr lang="en-US" altLang="zh-CN" sz="1000" u="none" strike="noStrike">
                          <a:effectLst/>
                        </a:rPr>
                        <a:t>8</a:t>
                      </a:r>
                      <a:r>
                        <a:rPr lang="en-GB" sz="1000" u="none" strike="noStrike">
                          <a:effectLst/>
                        </a:rPr>
                        <a:t>H42Z）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B20（</a:t>
                      </a:r>
                      <a:r>
                        <a:rPr lang="zh-CN" altLang="en-US" sz="1000" u="none" strike="noStrike">
                          <a:effectLst/>
                        </a:rPr>
                        <a:t>机芯</a:t>
                      </a:r>
                      <a:r>
                        <a:rPr lang="en-US" altLang="zh-CN" sz="1000" u="none" strike="noStrike">
                          <a:effectLst/>
                        </a:rPr>
                        <a:t>5</a:t>
                      </a:r>
                      <a:r>
                        <a:rPr lang="en-GB" sz="1000" u="none" strike="noStrike">
                          <a:effectLst/>
                        </a:rPr>
                        <a:t>H311，5S801）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G20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1EC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Q30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BG22（</a:t>
                      </a:r>
                      <a:r>
                        <a:rPr lang="zh-CN" altLang="en-US" sz="1000" u="none" strike="noStrike">
                          <a:effectLst/>
                        </a:rPr>
                        <a:t>平台</a:t>
                      </a:r>
                      <a:r>
                        <a:rPr lang="en-US" altLang="zh-CN" sz="1000" u="none" strike="noStrike">
                          <a:effectLst/>
                        </a:rPr>
                        <a:t>5</a:t>
                      </a:r>
                      <a:r>
                        <a:rPr lang="en-GB" sz="1000" u="none" strike="noStrike">
                          <a:effectLst/>
                        </a:rPr>
                        <a:t>R301）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E388G（</a:t>
                      </a:r>
                      <a:r>
                        <a:rPr lang="zh-CN" altLang="en-US" sz="1000" u="none" strike="noStrike">
                          <a:effectLst/>
                        </a:rPr>
                        <a:t>平台</a:t>
                      </a:r>
                      <a:r>
                        <a:rPr lang="en-US" altLang="zh-CN" sz="1000" u="none" strike="noStrike">
                          <a:effectLst/>
                        </a:rPr>
                        <a:t>8</a:t>
                      </a:r>
                      <a:r>
                        <a:rPr lang="en-GB" sz="1000" u="none" strike="noStrike">
                          <a:effectLst/>
                        </a:rPr>
                        <a:t>H12Z）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39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青柠（极米工程品牌）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M8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M6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MH1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MX2</a:t>
                      </a:r>
                      <a:r>
                        <a:rPr lang="zh-CN" altLang="en-US" sz="1000" u="none" strike="noStrike">
                          <a:effectLst/>
                        </a:rPr>
                        <a:t>智控板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39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小米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L65R6-A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39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</a:rPr>
                        <a:t>华为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>
                          <a:effectLst/>
                        </a:rPr>
                        <a:t>HD55KANC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5846" marR="5846" marT="584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15913" y="6150181"/>
            <a:ext cx="27831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Phone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400-100-5151</a:t>
            </a:r>
            <a:r>
              <a:rPr kumimoji="1" lang="zh-CN" altLang="en-US" sz="900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Email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GB" altLang="zh-CN" sz="900" dirty="0" err="1">
                <a:solidFill>
                  <a:schemeClr val="bg1">
                    <a:lumMod val="75000"/>
                  </a:schemeClr>
                </a:solidFill>
              </a:rPr>
              <a:t>market@povodo.com</a:t>
            </a:r>
            <a:endParaRPr lang="en-GB" altLang="zh-CN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94765" y="403479"/>
            <a:ext cx="2031325" cy="801409"/>
            <a:chOff x="594765" y="349987"/>
            <a:chExt cx="2031325" cy="881551"/>
          </a:xfrm>
        </p:grpSpPr>
        <p:sp>
          <p:nvSpPr>
            <p:cNvPr id="3" name="文本框 2"/>
            <p:cNvSpPr txBox="1"/>
            <p:nvPr/>
          </p:nvSpPr>
          <p:spPr>
            <a:xfrm>
              <a:off x="594765" y="655995"/>
              <a:ext cx="1742785" cy="575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95000"/>
                    </a:schemeClr>
                  </a:solidFill>
                </a:rPr>
                <a:t>television</a:t>
              </a:r>
              <a:endParaRPr lang="en-GB" altLang="zh-CN" sz="2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94765" y="349987"/>
              <a:ext cx="2031325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/>
                <a:t>部分案例</a:t>
              </a:r>
              <a:endParaRPr lang="zh-CN" altLang="en-US" sz="3600" dirty="0"/>
            </a:p>
          </p:txBody>
        </p:sp>
      </p:grpSp>
      <p:sp>
        <p:nvSpPr>
          <p:cNvPr id="54" name="矩形 53"/>
          <p:cNvSpPr/>
          <p:nvPr/>
        </p:nvSpPr>
        <p:spPr>
          <a:xfrm>
            <a:off x="364878" y="575134"/>
            <a:ext cx="124944" cy="474675"/>
          </a:xfrm>
          <a:prstGeom prst="rect">
            <a:avLst/>
          </a:prstGeom>
          <a:solidFill>
            <a:srgbClr val="3A5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15913" y="6150181"/>
            <a:ext cx="27831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Phone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400-100-5151</a:t>
            </a:r>
            <a:r>
              <a:rPr kumimoji="1" lang="zh-CN" altLang="en-US" sz="900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Email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GB" altLang="zh-CN" sz="900" dirty="0" err="1">
                <a:solidFill>
                  <a:schemeClr val="bg1">
                    <a:lumMod val="75000"/>
                  </a:schemeClr>
                </a:solidFill>
              </a:rPr>
              <a:t>market@povodo.com</a:t>
            </a:r>
            <a:endParaRPr lang="en-GB" altLang="zh-CN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14" y="429625"/>
            <a:ext cx="1192968" cy="25797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15913" y="6150181"/>
            <a:ext cx="27831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Phone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400-100-5151</a:t>
            </a:r>
            <a:r>
              <a:rPr kumimoji="1" lang="zh-CN" altLang="en-US" sz="900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Email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GB" altLang="zh-CN" sz="900" dirty="0" err="1">
                <a:solidFill>
                  <a:schemeClr val="bg1">
                    <a:lumMod val="75000"/>
                  </a:schemeClr>
                </a:solidFill>
              </a:rPr>
              <a:t>market@povodo.com</a:t>
            </a:r>
            <a:endParaRPr lang="en-GB" altLang="zh-CN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14" y="429625"/>
            <a:ext cx="1192968" cy="25797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15913" y="6150181"/>
            <a:ext cx="27831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Phone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400-100-5151</a:t>
            </a:r>
            <a:r>
              <a:rPr kumimoji="1" lang="zh-CN" altLang="en-US" sz="900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Email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GB" altLang="zh-CN" sz="900" dirty="0" err="1">
                <a:solidFill>
                  <a:schemeClr val="bg1">
                    <a:lumMod val="75000"/>
                  </a:schemeClr>
                </a:solidFill>
              </a:rPr>
              <a:t>market@povodo.com</a:t>
            </a:r>
            <a:endParaRPr lang="en-GB" altLang="zh-CN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14" y="429625"/>
            <a:ext cx="1192968" cy="25797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15913" y="6150181"/>
            <a:ext cx="27831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Phone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400-100-5151</a:t>
            </a:r>
            <a:r>
              <a:rPr kumimoji="1" lang="zh-CN" altLang="en-US" sz="900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Email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GB" altLang="zh-CN" sz="900" dirty="0" err="1">
                <a:solidFill>
                  <a:schemeClr val="bg1">
                    <a:lumMod val="75000"/>
                  </a:schemeClr>
                </a:solidFill>
              </a:rPr>
              <a:t>market@povodo.com</a:t>
            </a:r>
            <a:endParaRPr lang="en-GB" altLang="zh-CN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14" y="429625"/>
            <a:ext cx="1192968" cy="257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94765" y="403479"/>
            <a:ext cx="3427541" cy="801409"/>
            <a:chOff x="594765" y="349987"/>
            <a:chExt cx="3427541" cy="881551"/>
          </a:xfrm>
        </p:grpSpPr>
        <p:sp>
          <p:nvSpPr>
            <p:cNvPr id="3" name="文本框 2"/>
            <p:cNvSpPr txBox="1"/>
            <p:nvPr/>
          </p:nvSpPr>
          <p:spPr>
            <a:xfrm>
              <a:off x="594765" y="655995"/>
              <a:ext cx="3427541" cy="575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ENHANCE AFFINITY</a:t>
              </a:r>
              <a:endParaRPr lang="en-GB" altLang="zh-CN" sz="2800" dirty="0">
                <a:solidFill>
                  <a:schemeClr val="bg1">
                    <a:lumMod val="95000"/>
                    <a:alpha val="8434"/>
                  </a:schemeClr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94765" y="349987"/>
              <a:ext cx="3236784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</a:rPr>
                <a:t>01-</a:t>
              </a:r>
              <a:r>
                <a:rPr lang="zh-CN" altLang="en-US" sz="3600" b="1" dirty="0">
                  <a:solidFill>
                    <a:schemeClr val="bg1"/>
                  </a:solidFill>
                </a:rPr>
                <a:t>增强亲和力</a:t>
              </a:r>
              <a:endParaRPr lang="en-US" altLang="zh-CN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364878" y="575134"/>
            <a:ext cx="124944" cy="474675"/>
          </a:xfrm>
          <a:prstGeom prst="rect">
            <a:avLst/>
          </a:prstGeom>
          <a:solidFill>
            <a:srgbClr val="3A5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1544809" y="1876477"/>
            <a:ext cx="3085893" cy="1017926"/>
            <a:chOff x="594765" y="2718851"/>
            <a:chExt cx="3085893" cy="1017926"/>
          </a:xfrm>
        </p:grpSpPr>
        <p:sp>
          <p:nvSpPr>
            <p:cNvPr id="8" name="文本框 7"/>
            <p:cNvSpPr txBox="1"/>
            <p:nvPr/>
          </p:nvSpPr>
          <p:spPr>
            <a:xfrm>
              <a:off x="1197773" y="2718851"/>
              <a:ext cx="1879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简化操作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94765" y="3429000"/>
              <a:ext cx="30858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chemeClr val="bg1">
                      <a:alpha val="71000"/>
                    </a:schemeClr>
                  </a:solidFill>
                </a:rPr>
                <a:t>所见即所得，让客人零学习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669233" y="3475153"/>
            <a:ext cx="595035" cy="758651"/>
            <a:chOff x="1101458" y="4029953"/>
            <a:chExt cx="1038579" cy="1324156"/>
          </a:xfrm>
        </p:grpSpPr>
        <p:sp>
          <p:nvSpPr>
            <p:cNvPr id="44" name="文本框 43"/>
            <p:cNvSpPr txBox="1"/>
            <p:nvPr/>
          </p:nvSpPr>
          <p:spPr>
            <a:xfrm>
              <a:off x="1101458" y="4763194"/>
              <a:ext cx="1038579" cy="59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1600" dirty="0">
                  <a:solidFill>
                    <a:schemeClr val="bg1">
                      <a:alpha val="70000"/>
                    </a:schemeClr>
                  </a:solidFill>
                </a:rPr>
                <a:t>投屏</a:t>
              </a: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1670" y="4029953"/>
              <a:ext cx="538153" cy="497479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7623837" y="3475153"/>
            <a:ext cx="595035" cy="758651"/>
            <a:chOff x="2658700" y="4029953"/>
            <a:chExt cx="1038582" cy="1324156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20508" y="4029953"/>
              <a:ext cx="514959" cy="52322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2658700" y="4763194"/>
              <a:ext cx="1038582" cy="59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1600" dirty="0">
                  <a:solidFill>
                    <a:schemeClr val="bg1">
                      <a:alpha val="70000"/>
                    </a:schemeClr>
                  </a:solidFill>
                </a:rPr>
                <a:t>听歌</a:t>
              </a:r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9561754" y="3895251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600" dirty="0">
                <a:solidFill>
                  <a:schemeClr val="bg1">
                    <a:alpha val="70000"/>
                  </a:schemeClr>
                </a:solidFill>
              </a:rPr>
              <a:t>游戏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8586896" y="3467890"/>
            <a:ext cx="595035" cy="758651"/>
            <a:chOff x="6093777" y="3764603"/>
            <a:chExt cx="1038578" cy="1324154"/>
          </a:xfrm>
        </p:grpSpPr>
        <p:sp>
          <p:nvSpPr>
            <p:cNvPr id="38" name="文本框 37"/>
            <p:cNvSpPr txBox="1"/>
            <p:nvPr/>
          </p:nvSpPr>
          <p:spPr>
            <a:xfrm>
              <a:off x="6093777" y="4497843"/>
              <a:ext cx="1038578" cy="590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1600" dirty="0">
                  <a:solidFill>
                    <a:schemeClr val="bg1">
                      <a:alpha val="70000"/>
                    </a:schemeClr>
                  </a:solidFill>
                </a:rPr>
                <a:t>点播</a:t>
              </a: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52955" y="3764603"/>
              <a:ext cx="523220" cy="523220"/>
            </a:xfrm>
            <a:prstGeom prst="rect">
              <a:avLst/>
            </a:prstGeom>
          </p:spPr>
        </p:pic>
      </p:grpSp>
      <p:grpSp>
        <p:nvGrpSpPr>
          <p:cNvPr id="49" name="组合 48"/>
          <p:cNvGrpSpPr/>
          <p:nvPr/>
        </p:nvGrpSpPr>
        <p:grpSpPr>
          <a:xfrm>
            <a:off x="7011157" y="1876477"/>
            <a:ext cx="3085893" cy="1017926"/>
            <a:chOff x="7322137" y="2718851"/>
            <a:chExt cx="3085893" cy="1017926"/>
          </a:xfrm>
        </p:grpSpPr>
        <p:sp>
          <p:nvSpPr>
            <p:cNvPr id="24" name="文本框 23"/>
            <p:cNvSpPr txBox="1"/>
            <p:nvPr/>
          </p:nvSpPr>
          <p:spPr>
            <a:xfrm>
              <a:off x="7565744" y="2718851"/>
              <a:ext cx="25986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增强娱乐功能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322137" y="3429000"/>
              <a:ext cx="30858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chemeClr val="bg1">
                      <a:alpha val="71000"/>
                    </a:schemeClr>
                  </a:solidFill>
                </a:rPr>
                <a:t>丰富的客房场景高频应用</a:t>
              </a: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020" y="3178662"/>
            <a:ext cx="4471470" cy="2515202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6669233" y="5142475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600" dirty="0">
                <a:solidFill>
                  <a:schemeClr val="bg1">
                    <a:alpha val="70000"/>
                  </a:schemeClr>
                </a:solidFill>
              </a:rPr>
              <a:t>资讯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7623837" y="5142475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600" dirty="0">
                <a:solidFill>
                  <a:schemeClr val="bg1">
                    <a:alpha val="70000"/>
                  </a:schemeClr>
                </a:solidFill>
              </a:rPr>
              <a:t>健身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8586896" y="513521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600" dirty="0">
                <a:solidFill>
                  <a:schemeClr val="bg1">
                    <a:alpha val="70000"/>
                  </a:schemeClr>
                </a:solidFill>
              </a:rPr>
              <a:t>服务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9585925" y="513521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600" dirty="0">
                <a:solidFill>
                  <a:schemeClr val="bg1">
                    <a:alpha val="70000"/>
                  </a:schemeClr>
                </a:solidFill>
              </a:rPr>
              <a:t>更多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1474" y="4710949"/>
            <a:ext cx="303936" cy="3039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64655" y="3457256"/>
            <a:ext cx="359282" cy="3385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6139" y="4693640"/>
            <a:ext cx="341220" cy="338554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6995" y="4702110"/>
            <a:ext cx="341220" cy="3481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1221" y="4623140"/>
            <a:ext cx="303936" cy="42715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15913" y="6150181"/>
            <a:ext cx="27831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Phone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400-100-5151</a:t>
            </a:r>
            <a:r>
              <a:rPr kumimoji="1" lang="zh-CN" altLang="en-US" sz="900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Email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GB" altLang="zh-CN" sz="900" dirty="0" err="1">
                <a:solidFill>
                  <a:schemeClr val="bg1">
                    <a:lumMod val="75000"/>
                  </a:schemeClr>
                </a:solidFill>
              </a:rPr>
              <a:t>market@povodo.com</a:t>
            </a:r>
            <a:endParaRPr lang="en-GB" altLang="zh-CN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14" y="429625"/>
            <a:ext cx="1192968" cy="25797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15913" y="6150181"/>
            <a:ext cx="27831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Phone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400-100-5151</a:t>
            </a:r>
            <a:r>
              <a:rPr kumimoji="1" lang="zh-CN" altLang="en-US" sz="900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GB" altLang="zh-CN" sz="900" b="1" dirty="0">
                <a:solidFill>
                  <a:schemeClr val="bg1">
                    <a:lumMod val="75000"/>
                  </a:schemeClr>
                </a:solidFill>
              </a:rPr>
              <a:t>Email</a:t>
            </a:r>
            <a:r>
              <a:rPr lang="en-GB" altLang="zh-CN" sz="9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GB" altLang="zh-CN" sz="900" dirty="0" err="1">
                <a:solidFill>
                  <a:schemeClr val="bg1">
                    <a:lumMod val="75000"/>
                  </a:schemeClr>
                </a:solidFill>
              </a:rPr>
              <a:t>market@povodo.com</a:t>
            </a:r>
            <a:endParaRPr lang="en-GB" altLang="zh-CN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14" y="429625"/>
            <a:ext cx="1192968" cy="257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94765" y="403479"/>
            <a:ext cx="3300904" cy="801409"/>
            <a:chOff x="594765" y="349987"/>
            <a:chExt cx="3300904" cy="881551"/>
          </a:xfrm>
        </p:grpSpPr>
        <p:sp>
          <p:nvSpPr>
            <p:cNvPr id="3" name="文本框 2"/>
            <p:cNvSpPr txBox="1"/>
            <p:nvPr/>
          </p:nvSpPr>
          <p:spPr>
            <a:xfrm>
              <a:off x="594765" y="655995"/>
              <a:ext cx="3300904" cy="575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PART OF THE CASE</a:t>
              </a:r>
              <a:endParaRPr lang="en-GB" altLang="zh-CN" sz="2800" dirty="0">
                <a:solidFill>
                  <a:schemeClr val="bg1">
                    <a:lumMod val="95000"/>
                    <a:alpha val="8434"/>
                  </a:schemeClr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94765" y="349987"/>
              <a:ext cx="2031325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>
                  <a:solidFill>
                    <a:schemeClr val="bg1"/>
                  </a:solidFill>
                </a:rPr>
                <a:t>部分案例</a:t>
              </a:r>
            </a:p>
          </p:txBody>
        </p:sp>
      </p:grpSp>
      <p:sp>
        <p:nvSpPr>
          <p:cNvPr id="54" name="矩形 53"/>
          <p:cNvSpPr/>
          <p:nvPr/>
        </p:nvSpPr>
        <p:spPr>
          <a:xfrm>
            <a:off x="364878" y="575134"/>
            <a:ext cx="124944" cy="474675"/>
          </a:xfrm>
          <a:prstGeom prst="rect">
            <a:avLst/>
          </a:prstGeom>
          <a:solidFill>
            <a:srgbClr val="3A5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DA2E417-63F1-1B41-926C-06179240D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94765" y="403479"/>
            <a:ext cx="3748142" cy="801409"/>
            <a:chOff x="594765" y="349987"/>
            <a:chExt cx="3748142" cy="881551"/>
          </a:xfrm>
        </p:grpSpPr>
        <p:sp>
          <p:nvSpPr>
            <p:cNvPr id="3" name="文本框 2"/>
            <p:cNvSpPr txBox="1"/>
            <p:nvPr/>
          </p:nvSpPr>
          <p:spPr>
            <a:xfrm>
              <a:off x="594765" y="655995"/>
              <a:ext cx="3748142" cy="575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POVODO</a:t>
              </a:r>
              <a:r>
                <a:rPr lang="zh-CN" altLang="en-US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 </a:t>
              </a:r>
              <a:r>
                <a:rPr lang="en-GB" altLang="zh-CN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STAGGERER</a:t>
              </a:r>
              <a:endParaRPr lang="en-GB" altLang="zh-CN" sz="2800" dirty="0">
                <a:solidFill>
                  <a:schemeClr val="bg1">
                    <a:lumMod val="95000"/>
                    <a:alpha val="8434"/>
                  </a:schemeClr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94765" y="349987"/>
              <a:ext cx="2954655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>
                  <a:solidFill>
                    <a:schemeClr val="bg1"/>
                  </a:solidFill>
                </a:rPr>
                <a:t>品为道大事记</a:t>
              </a:r>
            </a:p>
          </p:txBody>
        </p:sp>
      </p:grpSp>
      <p:sp>
        <p:nvSpPr>
          <p:cNvPr id="54" name="矩形 53"/>
          <p:cNvSpPr/>
          <p:nvPr/>
        </p:nvSpPr>
        <p:spPr>
          <a:xfrm>
            <a:off x="364878" y="575134"/>
            <a:ext cx="124944" cy="474675"/>
          </a:xfrm>
          <a:prstGeom prst="rect">
            <a:avLst/>
          </a:prstGeom>
          <a:solidFill>
            <a:srgbClr val="3A5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64878" y="403479"/>
            <a:ext cx="5492866" cy="801409"/>
            <a:chOff x="364878" y="403479"/>
            <a:chExt cx="5492866" cy="801409"/>
          </a:xfrm>
        </p:grpSpPr>
        <p:grpSp>
          <p:nvGrpSpPr>
            <p:cNvPr id="13" name="组合 12"/>
            <p:cNvGrpSpPr/>
            <p:nvPr/>
          </p:nvGrpSpPr>
          <p:grpSpPr>
            <a:xfrm>
              <a:off x="594765" y="403479"/>
              <a:ext cx="5262979" cy="801409"/>
              <a:chOff x="594765" y="349987"/>
              <a:chExt cx="5262979" cy="88155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594765" y="655995"/>
                <a:ext cx="5173211" cy="575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chemeClr val="bg1">
                        <a:lumMod val="95000"/>
                        <a:alpha val="8434"/>
                      </a:schemeClr>
                    </a:solidFill>
                  </a:rPr>
                  <a:t>HOTEL INTELLECTUALIZATION</a:t>
                </a:r>
                <a:endParaRPr lang="en-GB" altLang="zh-CN" sz="2800" dirty="0">
                  <a:solidFill>
                    <a:schemeClr val="bg1">
                      <a:lumMod val="95000"/>
                      <a:alpha val="8434"/>
                    </a:schemeClr>
                  </a:solidFill>
                </a:endParaRPr>
              </a:p>
            </p:txBody>
          </p:sp>
          <p:sp>
            <p:nvSpPr>
              <p:cNvPr id="2" name="文本框 1"/>
              <p:cNvSpPr txBox="1"/>
              <p:nvPr/>
            </p:nvSpPr>
            <p:spPr>
              <a:xfrm>
                <a:off x="594765" y="349987"/>
                <a:ext cx="5262979" cy="7109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600" dirty="0">
                    <a:solidFill>
                      <a:schemeClr val="bg1"/>
                    </a:solidFill>
                  </a:rPr>
                  <a:t>科技赋能</a:t>
                </a:r>
                <a:r>
                  <a:rPr lang="en-US" altLang="zh-CN" sz="3600" dirty="0">
                    <a:solidFill>
                      <a:schemeClr val="bg1"/>
                    </a:solidFill>
                  </a:rPr>
                  <a:t>——</a:t>
                </a:r>
                <a:r>
                  <a:rPr lang="zh-CN" altLang="en-US" sz="3600" dirty="0">
                    <a:solidFill>
                      <a:schemeClr val="bg1"/>
                    </a:solidFill>
                  </a:rPr>
                  <a:t>酒店智能化</a:t>
                </a:r>
              </a:p>
            </p:txBody>
          </p:sp>
        </p:grpSp>
        <p:sp>
          <p:nvSpPr>
            <p:cNvPr id="54" name="矩形 53"/>
            <p:cNvSpPr/>
            <p:nvPr/>
          </p:nvSpPr>
          <p:spPr>
            <a:xfrm>
              <a:off x="364878" y="575134"/>
              <a:ext cx="124944" cy="474675"/>
            </a:xfrm>
            <a:prstGeom prst="rect">
              <a:avLst/>
            </a:prstGeom>
            <a:solidFill>
              <a:srgbClr val="3A5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251" y="3190325"/>
            <a:ext cx="3979499" cy="131665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80496" y="206510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FC9C26"/>
                </a:solidFill>
              </a:rPr>
              <a:t>客控系统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977745" y="4959583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酒店智能化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978829" y="206510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FC9C26"/>
                </a:solidFill>
              </a:rPr>
              <a:t>客户体验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94765" y="403479"/>
            <a:ext cx="3414717" cy="801409"/>
            <a:chOff x="594765" y="349987"/>
            <a:chExt cx="3414717" cy="881551"/>
          </a:xfrm>
        </p:grpSpPr>
        <p:sp>
          <p:nvSpPr>
            <p:cNvPr id="3" name="文本框 2"/>
            <p:cNvSpPr txBox="1"/>
            <p:nvPr/>
          </p:nvSpPr>
          <p:spPr>
            <a:xfrm>
              <a:off x="594765" y="655995"/>
              <a:ext cx="3414717" cy="575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INFORMATIZATION</a:t>
              </a:r>
              <a:endParaRPr lang="en-GB" altLang="zh-CN" sz="2800" dirty="0">
                <a:solidFill>
                  <a:schemeClr val="bg1">
                    <a:lumMod val="95000"/>
                    <a:alpha val="8434"/>
                  </a:schemeClr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94765" y="349987"/>
              <a:ext cx="2313454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</a:rPr>
                <a:t>02-</a:t>
              </a:r>
              <a:r>
                <a:rPr lang="zh-CN" altLang="en-US" sz="3600" b="1" dirty="0">
                  <a:solidFill>
                    <a:schemeClr val="bg1"/>
                  </a:solidFill>
                </a:rPr>
                <a:t>信息化</a:t>
              </a:r>
              <a:endParaRPr lang="en-US" altLang="zh-CN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364878" y="575134"/>
            <a:ext cx="124944" cy="474675"/>
          </a:xfrm>
          <a:prstGeom prst="rect">
            <a:avLst/>
          </a:prstGeom>
          <a:solidFill>
            <a:srgbClr val="3A5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715645" y="2409825"/>
            <a:ext cx="3086100" cy="2186305"/>
            <a:chOff x="621478" y="2435382"/>
            <a:chExt cx="3085893" cy="2186019"/>
          </a:xfrm>
        </p:grpSpPr>
        <p:sp>
          <p:nvSpPr>
            <p:cNvPr id="53" name="文本框 52"/>
            <p:cNvSpPr txBox="1"/>
            <p:nvPr/>
          </p:nvSpPr>
          <p:spPr>
            <a:xfrm>
              <a:off x="1224486" y="3382946"/>
              <a:ext cx="1879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资产管理</a:t>
              </a: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621478" y="4003218"/>
              <a:ext cx="3085893" cy="618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sz="1200" dirty="0">
                  <a:solidFill>
                    <a:schemeClr val="bg1">
                      <a:alpha val="71000"/>
                    </a:schemeClr>
                  </a:solidFill>
                </a:rPr>
                <a:t>将</a:t>
              </a:r>
              <a:r>
                <a:rPr kumimoji="1" lang="en-GB" altLang="zh-CN" sz="1200" dirty="0">
                  <a:solidFill>
                    <a:schemeClr val="bg1">
                      <a:alpha val="71000"/>
                    </a:schemeClr>
                  </a:solidFill>
                </a:rPr>
                <a:t>TV</a:t>
              </a:r>
              <a:r>
                <a:rPr kumimoji="1" lang="zh-CN" altLang="en-US" sz="1200" dirty="0">
                  <a:solidFill>
                    <a:schemeClr val="bg1">
                      <a:alpha val="71000"/>
                    </a:schemeClr>
                  </a:solidFill>
                </a:rPr>
                <a:t>纳入信息资产，实现远程管理、监控和维护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8182" y="2435382"/>
              <a:ext cx="792486" cy="79248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8290560" y="2409825"/>
            <a:ext cx="3086100" cy="2186305"/>
            <a:chOff x="4528705" y="2420240"/>
            <a:chExt cx="3085893" cy="2186019"/>
          </a:xfrm>
        </p:grpSpPr>
        <p:sp>
          <p:nvSpPr>
            <p:cNvPr id="58" name="文本框 57"/>
            <p:cNvSpPr txBox="1"/>
            <p:nvPr/>
          </p:nvSpPr>
          <p:spPr>
            <a:xfrm>
              <a:off x="5131713" y="3367804"/>
              <a:ext cx="1879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媒体运营</a:t>
              </a: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4528705" y="3988076"/>
              <a:ext cx="3085893" cy="618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sz="1200" dirty="0">
                  <a:solidFill>
                    <a:schemeClr val="bg1">
                      <a:alpha val="71000"/>
                    </a:schemeClr>
                  </a:solidFill>
                </a:rPr>
                <a:t>可通过用户主动浏览、自办节目、点播、即时通知发布内容，充分挖掘其媒体价值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29270" y="2420240"/>
              <a:ext cx="884762" cy="792486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4537075" y="2409825"/>
            <a:ext cx="3086100" cy="2186305"/>
            <a:chOff x="8260996" y="2420240"/>
            <a:chExt cx="3085893" cy="2186019"/>
          </a:xfrm>
        </p:grpSpPr>
        <p:sp>
          <p:nvSpPr>
            <p:cNvPr id="62" name="文本框 61"/>
            <p:cNvSpPr txBox="1"/>
            <p:nvPr/>
          </p:nvSpPr>
          <p:spPr>
            <a:xfrm>
              <a:off x="8967806" y="3367804"/>
              <a:ext cx="16722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kumimoji="1"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定制</a:t>
              </a:r>
              <a:r>
                <a:rPr kumimoji="1"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UI</a:t>
              </a:r>
              <a:endParaRPr kumimoji="1"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8260996" y="3988076"/>
              <a:ext cx="3085893" cy="618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sz="1200" dirty="0">
                  <a:solidFill>
                    <a:schemeClr val="bg1">
                      <a:alpha val="71000"/>
                    </a:schemeClr>
                  </a:solidFill>
                </a:rPr>
                <a:t>统一品牌形象，建立用户认知</a:t>
              </a:r>
              <a:endParaRPr kumimoji="1" lang="en-US" altLang="zh-CN" sz="1200" dirty="0">
                <a:solidFill>
                  <a:schemeClr val="bg1">
                    <a:alpha val="71000"/>
                  </a:schemeClr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kumimoji="1" lang="zh-CN" altLang="en-US" sz="1200" dirty="0">
                  <a:solidFill>
                    <a:schemeClr val="bg1">
                      <a:alpha val="71000"/>
                    </a:schemeClr>
                  </a:solidFill>
                </a:rPr>
                <a:t>利于品牌文化传达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01375" y="2420240"/>
              <a:ext cx="792486" cy="8053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9026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64878" y="403478"/>
            <a:ext cx="3646207" cy="801410"/>
            <a:chOff x="364878" y="403478"/>
            <a:chExt cx="3646207" cy="801410"/>
          </a:xfrm>
        </p:grpSpPr>
        <p:grpSp>
          <p:nvGrpSpPr>
            <p:cNvPr id="10" name="组合 9"/>
            <p:cNvGrpSpPr/>
            <p:nvPr/>
          </p:nvGrpSpPr>
          <p:grpSpPr>
            <a:xfrm>
              <a:off x="594765" y="403478"/>
              <a:ext cx="3416320" cy="801410"/>
              <a:chOff x="594765" y="349986"/>
              <a:chExt cx="3416320" cy="881552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594765" y="655995"/>
                <a:ext cx="2398413" cy="575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chemeClr val="tx1">
                        <a:alpha val="8434"/>
                      </a:schemeClr>
                    </a:solidFill>
                  </a:rPr>
                  <a:t>TOPOLOGICA</a:t>
                </a:r>
                <a:endParaRPr lang="en-GB" altLang="zh-CN" sz="2800" dirty="0">
                  <a:solidFill>
                    <a:schemeClr val="tx1">
                      <a:alpha val="8434"/>
                    </a:schemeClr>
                  </a:solidFill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594765" y="349986"/>
                <a:ext cx="3416320" cy="7109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600" dirty="0"/>
                  <a:t>物网融合拓扑图</a:t>
                </a: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364878" y="575134"/>
              <a:ext cx="124944" cy="474675"/>
            </a:xfrm>
            <a:prstGeom prst="rect">
              <a:avLst/>
            </a:prstGeom>
            <a:solidFill>
              <a:srgbClr val="3A5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78" y="1327999"/>
            <a:ext cx="10614992" cy="514418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94765" y="403479"/>
            <a:ext cx="3916457" cy="801409"/>
            <a:chOff x="594765" y="349987"/>
            <a:chExt cx="3916457" cy="881551"/>
          </a:xfrm>
        </p:grpSpPr>
        <p:sp>
          <p:nvSpPr>
            <p:cNvPr id="3" name="文本框 2"/>
            <p:cNvSpPr txBox="1"/>
            <p:nvPr/>
          </p:nvSpPr>
          <p:spPr>
            <a:xfrm>
              <a:off x="594765" y="655995"/>
              <a:ext cx="3916457" cy="575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POVODO</a:t>
              </a:r>
              <a:r>
                <a:rPr lang="zh-CN" altLang="en-US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 </a:t>
              </a:r>
              <a:r>
                <a:rPr lang="en-GB" altLang="zh-CN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ADVANTAGE</a:t>
              </a:r>
              <a:endParaRPr lang="en-GB" altLang="zh-CN" sz="2800" dirty="0">
                <a:solidFill>
                  <a:schemeClr val="bg1">
                    <a:lumMod val="95000"/>
                    <a:alpha val="8434"/>
                  </a:schemeClr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94765" y="349987"/>
              <a:ext cx="2492990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bg1"/>
                  </a:solidFill>
                </a:rPr>
                <a:t>品为道优势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364878" y="575134"/>
            <a:ext cx="124944" cy="474675"/>
          </a:xfrm>
          <a:prstGeom prst="rect">
            <a:avLst/>
          </a:prstGeom>
          <a:solidFill>
            <a:srgbClr val="3A5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64878" y="2507340"/>
            <a:ext cx="7609776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十年行业经验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四年物网融合的技术积累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近两千家酒店案例，数百家物网融合案例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机房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客房，完全独立自主开发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88D995F8-4872-DF4D-9B51-5F9C4D1A51C2}"/>
              </a:ext>
            </a:extLst>
          </p:cNvPr>
          <p:cNvGrpSpPr/>
          <p:nvPr/>
        </p:nvGrpSpPr>
        <p:grpSpPr>
          <a:xfrm>
            <a:off x="364878" y="489305"/>
            <a:ext cx="7801190" cy="646331"/>
            <a:chOff x="364878" y="489305"/>
            <a:chExt cx="7801190" cy="646331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C7E9B5B-7DFE-9C43-AE91-7C59E39E113D}"/>
                </a:ext>
              </a:extLst>
            </p:cNvPr>
            <p:cNvSpPr txBox="1"/>
            <p:nvPr/>
          </p:nvSpPr>
          <p:spPr>
            <a:xfrm>
              <a:off x="594765" y="489305"/>
              <a:ext cx="75713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/>
                <a:t>品为道物网融合系统（电视系统版）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6EB698B-8D2C-BF42-B7CE-80BB3A2F21BB}"/>
                </a:ext>
              </a:extLst>
            </p:cNvPr>
            <p:cNvSpPr/>
            <p:nvPr/>
          </p:nvSpPr>
          <p:spPr>
            <a:xfrm>
              <a:off x="364878" y="575134"/>
              <a:ext cx="124944" cy="474675"/>
            </a:xfrm>
            <a:prstGeom prst="rect">
              <a:avLst/>
            </a:prstGeom>
            <a:solidFill>
              <a:srgbClr val="3A5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9A439A65-F9EF-054B-A7FB-071C26DF3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22" y="1710770"/>
            <a:ext cx="8957733" cy="420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15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64878" y="489305"/>
            <a:ext cx="7570358" cy="646331"/>
            <a:chOff x="364878" y="489305"/>
            <a:chExt cx="7570358" cy="646331"/>
          </a:xfrm>
        </p:grpSpPr>
        <p:sp>
          <p:nvSpPr>
            <p:cNvPr id="14" name="文本框 13"/>
            <p:cNvSpPr txBox="1"/>
            <p:nvPr/>
          </p:nvSpPr>
          <p:spPr>
            <a:xfrm>
              <a:off x="594765" y="489305"/>
              <a:ext cx="73404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/>
                <a:t>互动电视系统功能清单</a:t>
              </a:r>
              <a:r>
                <a:rPr lang="en-US" altLang="zh-CN" sz="3600" dirty="0"/>
                <a:t>-</a:t>
              </a:r>
              <a:r>
                <a:rPr lang="zh-CN" altLang="en-US" sz="3600" dirty="0"/>
                <a:t>集团标准版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364878" y="575134"/>
              <a:ext cx="124944" cy="474675"/>
            </a:xfrm>
            <a:prstGeom prst="rect">
              <a:avLst/>
            </a:prstGeom>
            <a:solidFill>
              <a:srgbClr val="3A5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4E97863B-14AD-3849-86B7-31D74681C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78" y="1293174"/>
            <a:ext cx="6002055" cy="531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706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2CB75FE-D88F-184B-991E-3972A60D9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71007" y="4942114"/>
            <a:ext cx="8049986" cy="56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700" dirty="0">
                <a:solidFill>
                  <a:schemeClr val="bg1">
                    <a:alpha val="30979"/>
                  </a:schemeClr>
                </a:solidFill>
              </a:rPr>
              <a:t>多年来，我们专注酒店场景，用心倾听酒店客户客观需求、深度思考酒店建设及运营的每个环节、</a:t>
            </a:r>
          </a:p>
          <a:p>
            <a:pPr algn="ctr">
              <a:lnSpc>
                <a:spcPct val="150000"/>
              </a:lnSpc>
            </a:pPr>
            <a:r>
              <a:rPr kumimoji="1" lang="zh-CN" altLang="en-US" sz="700" dirty="0">
                <a:solidFill>
                  <a:schemeClr val="bg1">
                    <a:alpha val="30979"/>
                  </a:schemeClr>
                </a:solidFill>
              </a:rPr>
              <a:t>不断整合行业一线科研技术，力求有针对性的建立一个最契合酒店行业的产品体系，为酒店可持续发展提供助力。</a:t>
            </a:r>
          </a:p>
          <a:p>
            <a:pPr algn="ctr">
              <a:lnSpc>
                <a:spcPct val="150000"/>
              </a:lnSpc>
            </a:pPr>
            <a:r>
              <a:rPr kumimoji="1" lang="zh-CN" altLang="en-US" sz="700" dirty="0">
                <a:solidFill>
                  <a:schemeClr val="bg1">
                    <a:alpha val="30979"/>
                  </a:schemeClr>
                </a:solidFill>
              </a:rPr>
              <a:t>我们自主研发的客房管家、融合中心</a:t>
            </a:r>
            <a:r>
              <a:rPr kumimoji="1" lang="en-GB" altLang="zh-CN" sz="700" dirty="0">
                <a:solidFill>
                  <a:schemeClr val="bg1">
                    <a:alpha val="30979"/>
                  </a:schemeClr>
                </a:solidFill>
              </a:rPr>
              <a:t>UCC</a:t>
            </a:r>
            <a:r>
              <a:rPr kumimoji="1" lang="zh-CN" altLang="en-GB" sz="700" dirty="0">
                <a:solidFill>
                  <a:schemeClr val="bg1">
                    <a:alpha val="30979"/>
                  </a:schemeClr>
                </a:solidFill>
              </a:rPr>
              <a:t>、</a:t>
            </a:r>
            <a:r>
              <a:rPr kumimoji="1" lang="zh-CN" altLang="en-US" sz="700" dirty="0">
                <a:solidFill>
                  <a:schemeClr val="bg1">
                    <a:alpha val="30979"/>
                  </a:schemeClr>
                </a:solidFill>
              </a:rPr>
              <a:t>融合通信终端</a:t>
            </a:r>
            <a:r>
              <a:rPr kumimoji="1" lang="en-GB" altLang="zh-CN" sz="700" dirty="0">
                <a:solidFill>
                  <a:schemeClr val="bg1">
                    <a:alpha val="30979"/>
                  </a:schemeClr>
                </a:solidFill>
              </a:rPr>
              <a:t>MAP+</a:t>
            </a:r>
            <a:r>
              <a:rPr kumimoji="1" lang="zh-CN" altLang="en-GB" sz="700" dirty="0">
                <a:solidFill>
                  <a:schemeClr val="bg1">
                    <a:alpha val="30979"/>
                  </a:schemeClr>
                </a:solidFill>
              </a:rPr>
              <a:t>、</a:t>
            </a:r>
            <a:r>
              <a:rPr kumimoji="1" lang="zh-CN" altLang="en-US" sz="700" dirty="0">
                <a:solidFill>
                  <a:schemeClr val="bg1">
                    <a:alpha val="30979"/>
                  </a:schemeClr>
                </a:solidFill>
              </a:rPr>
              <a:t>酒店互动电视系统、酒店</a:t>
            </a:r>
            <a:r>
              <a:rPr kumimoji="1" lang="en-GB" altLang="zh-CN" sz="700" dirty="0">
                <a:solidFill>
                  <a:schemeClr val="bg1">
                    <a:alpha val="30979"/>
                  </a:schemeClr>
                </a:solidFill>
              </a:rPr>
              <a:t>IPTV</a:t>
            </a:r>
            <a:r>
              <a:rPr kumimoji="1" lang="zh-CN" altLang="en-US" sz="700" dirty="0">
                <a:solidFill>
                  <a:schemeClr val="bg1">
                    <a:alpha val="30979"/>
                  </a:schemeClr>
                </a:solidFill>
              </a:rPr>
              <a:t>电视前端系统等创新性产品已成功应用于国内超千家知名酒店，并得到了广大用户的一致认可。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>
            <a:off x="5465057" y="5770044"/>
            <a:ext cx="1261885" cy="27354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50" y="128587"/>
            <a:ext cx="11862299" cy="66008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41" y="151278"/>
            <a:ext cx="11923060" cy="66081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41" y="216834"/>
            <a:ext cx="11806518" cy="64798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365" y="687705"/>
            <a:ext cx="10161270" cy="821309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150" y="746760"/>
            <a:ext cx="9822180" cy="55257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150" y="746760"/>
            <a:ext cx="9822180" cy="5525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94765" y="403479"/>
            <a:ext cx="4761240" cy="801409"/>
            <a:chOff x="594765" y="349987"/>
            <a:chExt cx="4761240" cy="881551"/>
          </a:xfrm>
        </p:grpSpPr>
        <p:sp>
          <p:nvSpPr>
            <p:cNvPr id="3" name="文本框 2"/>
            <p:cNvSpPr txBox="1"/>
            <p:nvPr/>
          </p:nvSpPr>
          <p:spPr>
            <a:xfrm>
              <a:off x="594765" y="655995"/>
              <a:ext cx="4761240" cy="575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95000"/>
                      <a:alpha val="8434"/>
                    </a:schemeClr>
                  </a:solidFill>
                </a:rPr>
                <a:t>AUTHORITY MANAGEMENT</a:t>
              </a:r>
              <a:endParaRPr lang="en-GB" altLang="zh-CN" sz="2800" dirty="0">
                <a:solidFill>
                  <a:schemeClr val="bg1">
                    <a:lumMod val="95000"/>
                    <a:alpha val="8434"/>
                  </a:schemeClr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94765" y="349987"/>
              <a:ext cx="2775119" cy="710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</a:rPr>
                <a:t>03-</a:t>
              </a:r>
              <a:r>
                <a:rPr lang="zh-CN" altLang="en-US" sz="3600" b="1" dirty="0">
                  <a:solidFill>
                    <a:schemeClr val="bg1"/>
                  </a:solidFill>
                </a:rPr>
                <a:t>权限管理</a:t>
              </a:r>
              <a:endParaRPr lang="zh-CN" alt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364878" y="575134"/>
            <a:ext cx="124944" cy="474675"/>
          </a:xfrm>
          <a:prstGeom prst="rect">
            <a:avLst/>
          </a:prstGeom>
          <a:solidFill>
            <a:srgbClr val="3A5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455" y="563819"/>
            <a:ext cx="1205750" cy="261374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05538" y="1886556"/>
            <a:ext cx="2482885" cy="1402158"/>
            <a:chOff x="489822" y="1886556"/>
            <a:chExt cx="2482885" cy="1402158"/>
          </a:xfrm>
        </p:grpSpPr>
        <p:sp>
          <p:nvSpPr>
            <p:cNvPr id="8" name="圆角矩形 7"/>
            <p:cNvSpPr/>
            <p:nvPr/>
          </p:nvSpPr>
          <p:spPr>
            <a:xfrm>
              <a:off x="1281264" y="1886556"/>
              <a:ext cx="900000" cy="900000"/>
            </a:xfrm>
            <a:prstGeom prst="roundRect">
              <a:avLst/>
            </a:prstGeom>
            <a:solidFill>
              <a:srgbClr val="3A5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89822" y="2950160"/>
              <a:ext cx="24828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设备（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TV</a:t>
              </a:r>
              <a:r>
                <a:rPr kumimoji="1"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）端</a:t>
              </a: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08371" y="2113662"/>
              <a:ext cx="445787" cy="445787"/>
            </a:xfrm>
            <a:prstGeom prst="rect">
              <a:avLst/>
            </a:prstGeom>
          </p:spPr>
        </p:pic>
      </p:grpSp>
      <p:sp>
        <p:nvSpPr>
          <p:cNvPr id="27" name="文本框 26"/>
          <p:cNvSpPr txBox="1"/>
          <p:nvPr/>
        </p:nvSpPr>
        <p:spPr>
          <a:xfrm>
            <a:off x="2806672" y="2187960"/>
            <a:ext cx="62440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solidFill>
                  <a:schemeClr val="bg1"/>
                </a:solidFill>
              </a:rPr>
              <a:t>限制住客权限，防止被客人随意修改配置，影响后续服务</a:t>
            </a:r>
            <a:endParaRPr kumimoji="1" lang="en-US" altLang="zh-CN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zh-CN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>
                <a:solidFill>
                  <a:schemeClr val="bg1"/>
                </a:solidFill>
              </a:rPr>
              <a:t>为工程及维护提供专用通道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133151" y="4232529"/>
            <a:ext cx="2482885" cy="1451329"/>
            <a:chOff x="6891584" y="1886556"/>
            <a:chExt cx="2482885" cy="1451329"/>
          </a:xfrm>
        </p:grpSpPr>
        <p:sp>
          <p:nvSpPr>
            <p:cNvPr id="29" name="圆角矩形 28"/>
            <p:cNvSpPr/>
            <p:nvPr/>
          </p:nvSpPr>
          <p:spPr>
            <a:xfrm>
              <a:off x="7683026" y="1886556"/>
              <a:ext cx="900000" cy="900000"/>
            </a:xfrm>
            <a:prstGeom prst="roundRect">
              <a:avLst/>
            </a:prstGeom>
            <a:solidFill>
              <a:srgbClr val="FC9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891584" y="2999331"/>
              <a:ext cx="24828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平台端</a:t>
              </a: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37228" y="2129726"/>
              <a:ext cx="391595" cy="413657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2806672" y="4254167"/>
            <a:ext cx="2210862" cy="1178651"/>
            <a:chOff x="5109833" y="3768059"/>
            <a:chExt cx="2210862" cy="1178651"/>
          </a:xfrm>
        </p:grpSpPr>
        <p:sp>
          <p:nvSpPr>
            <p:cNvPr id="33" name="文本框 32"/>
            <p:cNvSpPr txBox="1"/>
            <p:nvPr/>
          </p:nvSpPr>
          <p:spPr>
            <a:xfrm>
              <a:off x="5109833" y="3768059"/>
              <a:ext cx="9861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zh-CN" altLang="en-US" sz="2000" b="1" dirty="0">
                  <a:solidFill>
                    <a:schemeClr val="bg1"/>
                  </a:solidFill>
                </a:rPr>
                <a:t>集团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5109833" y="4240876"/>
              <a:ext cx="2210862" cy="705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28600" indent="-2286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kumimoji="1" lang="zh-CN" altLang="en-US" sz="1400" dirty="0">
                  <a:solidFill>
                    <a:schemeClr val="bg1"/>
                  </a:solidFill>
                </a:rPr>
                <a:t>维护集团统一宣传内容</a:t>
              </a:r>
              <a:endParaRPr kumimoji="1" lang="en-US" altLang="zh-CN" sz="1400" dirty="0">
                <a:solidFill>
                  <a:schemeClr val="bg1"/>
                </a:solidFill>
              </a:endParaRPr>
            </a:p>
            <a:p>
              <a:pPr marL="228600" indent="-2286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kumimoji="1" lang="zh-CN" altLang="en-US" sz="1400" dirty="0">
                  <a:solidFill>
                    <a:schemeClr val="bg1"/>
                  </a:solidFill>
                </a:rPr>
                <a:t>提取集团关注报表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315017" y="4254167"/>
            <a:ext cx="1851789" cy="1178651"/>
            <a:chOff x="5109833" y="3768059"/>
            <a:chExt cx="1851789" cy="1178651"/>
          </a:xfrm>
        </p:grpSpPr>
        <p:sp>
          <p:nvSpPr>
            <p:cNvPr id="37" name="文本框 36"/>
            <p:cNvSpPr txBox="1"/>
            <p:nvPr/>
          </p:nvSpPr>
          <p:spPr>
            <a:xfrm>
              <a:off x="5109833" y="3768059"/>
              <a:ext cx="9861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zh-CN" altLang="en-US" sz="2000" b="1" dirty="0">
                  <a:solidFill>
                    <a:schemeClr val="bg1"/>
                  </a:solidFill>
                </a:rPr>
                <a:t>品牌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109833" y="4240876"/>
              <a:ext cx="1851789" cy="705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28600" indent="-2286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kumimoji="1" lang="zh-CN" altLang="en-US" sz="1400" dirty="0">
                  <a:solidFill>
                    <a:schemeClr val="bg1"/>
                  </a:solidFill>
                </a:rPr>
                <a:t>维护品牌共性内容</a:t>
              </a:r>
              <a:endParaRPr kumimoji="1" lang="en-US" altLang="zh-CN" sz="1400" dirty="0">
                <a:solidFill>
                  <a:schemeClr val="bg1"/>
                </a:solidFill>
              </a:endParaRPr>
            </a:p>
            <a:p>
              <a:pPr marL="228600" indent="-2286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kumimoji="1" lang="zh-CN" altLang="en-US" sz="1400" dirty="0">
                  <a:solidFill>
                    <a:schemeClr val="bg1"/>
                  </a:solidFill>
                </a:rPr>
                <a:t>获取品牌关注数据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464289" y="4254167"/>
            <a:ext cx="1851789" cy="1178651"/>
            <a:chOff x="5109833" y="3768059"/>
            <a:chExt cx="1851789" cy="1178651"/>
          </a:xfrm>
        </p:grpSpPr>
        <p:sp>
          <p:nvSpPr>
            <p:cNvPr id="40" name="文本框 39"/>
            <p:cNvSpPr txBox="1"/>
            <p:nvPr/>
          </p:nvSpPr>
          <p:spPr>
            <a:xfrm>
              <a:off x="5109833" y="3768059"/>
              <a:ext cx="9861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zh-CN" altLang="en-US" sz="2000" b="1" dirty="0">
                  <a:solidFill>
                    <a:schemeClr val="bg1"/>
                  </a:solidFill>
                </a:rPr>
                <a:t>门店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5109833" y="4240876"/>
              <a:ext cx="1851789" cy="705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28600" indent="-2286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kumimoji="1" lang="zh-CN" altLang="en-US" sz="1400" dirty="0">
                  <a:solidFill>
                    <a:schemeClr val="bg1"/>
                  </a:solidFill>
                </a:rPr>
                <a:t>维护门店内容</a:t>
              </a:r>
              <a:endParaRPr kumimoji="1" lang="en-US" altLang="zh-CN" sz="1400" dirty="0">
                <a:solidFill>
                  <a:schemeClr val="bg1"/>
                </a:solidFill>
              </a:endParaRPr>
            </a:p>
            <a:p>
              <a:pPr marL="228600" indent="-2286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kumimoji="1" lang="zh-CN" altLang="en-US" sz="1400" dirty="0">
                  <a:solidFill>
                    <a:schemeClr val="bg1"/>
                  </a:solidFill>
                </a:rPr>
                <a:t>关注门店服务数据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9613560" y="4254167"/>
            <a:ext cx="1851789" cy="1501817"/>
            <a:chOff x="5109833" y="3768059"/>
            <a:chExt cx="1851789" cy="1501817"/>
          </a:xfrm>
        </p:grpSpPr>
        <p:sp>
          <p:nvSpPr>
            <p:cNvPr id="45" name="文本框 44"/>
            <p:cNvSpPr txBox="1"/>
            <p:nvPr/>
          </p:nvSpPr>
          <p:spPr>
            <a:xfrm>
              <a:off x="5109833" y="3768059"/>
              <a:ext cx="12426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zh-CN" altLang="en-US" sz="2000" b="1" dirty="0">
                  <a:solidFill>
                    <a:schemeClr val="bg1"/>
                  </a:solidFill>
                </a:rPr>
                <a:t>服务商</a:t>
              </a: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109833" y="4240876"/>
              <a:ext cx="1851789" cy="1029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28600" indent="-2286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kumimoji="1" lang="zh-CN" altLang="en-US" sz="1400" dirty="0">
                  <a:solidFill>
                    <a:schemeClr val="bg1"/>
                  </a:solidFill>
                </a:rPr>
                <a:t>协助甲方内容管理</a:t>
              </a:r>
              <a:endParaRPr kumimoji="1" lang="en-US" altLang="zh-CN" sz="1400" dirty="0">
                <a:solidFill>
                  <a:schemeClr val="bg1"/>
                </a:solidFill>
              </a:endParaRPr>
            </a:p>
            <a:p>
              <a:pPr marL="228600" indent="-2286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kumimoji="1" lang="zh-CN" altLang="en-US" sz="1400" dirty="0">
                  <a:solidFill>
                    <a:schemeClr val="bg1"/>
                  </a:solidFill>
                </a:rPr>
                <a:t>监控运行状态</a:t>
              </a:r>
              <a:endParaRPr kumimoji="1" lang="en-US" altLang="zh-CN" sz="1400" dirty="0">
                <a:solidFill>
                  <a:schemeClr val="bg1"/>
                </a:solidFill>
              </a:endParaRPr>
            </a:p>
            <a:p>
              <a:pPr marL="228600" indent="-2286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kumimoji="1" lang="zh-CN" altLang="en-US" sz="1400" dirty="0">
                  <a:solidFill>
                    <a:schemeClr val="bg1"/>
                  </a:solidFill>
                </a:rPr>
                <a:t>远程升级、维护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1240</Words>
  <Application>Microsoft Macintosh PowerPoint</Application>
  <PresentationFormat>宽屏</PresentationFormat>
  <Paragraphs>382</Paragraphs>
  <Slides>45</Slides>
  <Notes>43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1" baseType="lpstr">
      <vt:lpstr>等线</vt:lpstr>
      <vt:lpstr>等线 Light</vt:lpstr>
      <vt:lpstr>微软雅黑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浩民 谢</dc:creator>
  <cp:lastModifiedBy>浩民 谢</cp:lastModifiedBy>
  <cp:revision>321</cp:revision>
  <dcterms:created xsi:type="dcterms:W3CDTF">2022-03-08T02:13:00Z</dcterms:created>
  <dcterms:modified xsi:type="dcterms:W3CDTF">2022-03-21T05:37:02Z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83C3834AB019409790E3CAA8AAF3C51E</vt:lpwstr>
  </property>
  <property fmtid="{D5CDD505-2E9C-101B-9397-08002B2CF9AE}" pid="3" name="KSOProductBuildVer">
    <vt:lpwstr>2052-11.1.0.11365</vt:lpwstr>
  </property>
</Properties>
</file>