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69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3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5B46BB-0D4F-D99D-DBF7-C64D84C5B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E3DAEBB-ACD5-4F04-62E5-8E022963C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9AC821-7FCF-EE11-01DC-94C4E2892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F899-0D99-4E4E-B564-6D477D1252A3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196937-F29D-D55F-851F-ECD11EB3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64719B-7B29-5316-D484-FEE0FE79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1C63-6FCF-46AA-9586-EFC66E687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50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582617-582F-20A8-0004-E41F8D40D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DD322C-95E3-AE58-7BB8-3F6E977FB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B4BB71-A565-F545-B479-9B81DB742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F899-0D99-4E4E-B564-6D477D1252A3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1D4479-CEFA-FA66-19CE-2C5E07B30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796DF1-F21F-2490-2461-144213A2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1C63-6FCF-46AA-9586-EFC66E687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61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2F4E4EB-1367-76DF-34E8-CF5C32F7D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FBF37E-9E50-CEBE-47CC-C3A8DDDB1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0022F9-7511-A3BA-E798-F0E64E47D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F899-0D99-4E4E-B564-6D477D1252A3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4896E7-D089-907C-1523-424A572E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F69E92-16C8-2D59-1EB2-10ADABE0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1C63-6FCF-46AA-9586-EFC66E687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88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EA13F1-EE5D-8322-C29A-367F06790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01B70C-A015-456E-7203-85FE32D02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5CB66E-B053-A693-A5FA-A18B934F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F899-0D99-4E4E-B564-6D477D1252A3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8B4E62-4FAD-E1FC-526B-E140A1ABC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5E7010-FD03-6307-E31C-413B6E84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1C63-6FCF-46AA-9586-EFC66E687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92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1D21B7-6C43-5F95-7F1D-5C812A00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A597E2-E038-1296-9BC7-20DA501A0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011DAD-C853-5B4D-30BC-AA958C1B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F899-0D99-4E4E-B564-6D477D1252A3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944FC8-48CE-2FBD-0C91-6A989B4B3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8E13BC-0739-39D7-D625-AE2546F4B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1C63-6FCF-46AA-9586-EFC66E687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48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E97B06-A0BF-94EF-AB0D-D876514CB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85DCA8-3739-27A3-DE48-8E62EA65A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95D56F-3522-408E-9D92-78E34F868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83B82E-3028-5CFC-7495-08289F7D8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F899-0D99-4E4E-B564-6D477D1252A3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021650-9F40-52F0-518D-313ADEB7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1FA5BD4-2225-38C2-DE32-F7E25B127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1C63-6FCF-46AA-9586-EFC66E687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64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C09C3B-E0D4-7ECD-F93A-C25813F7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91A82E-7B1F-7139-35F4-C46506CA0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EF475E-C2FF-538A-FA4D-2AE105C7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686CF67-E29F-621E-EA73-6D5850C80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3CD654-84EA-F243-7A32-B36ACE1B2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157C146-426E-8A73-CD20-7AC97DCB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F899-0D99-4E4E-B564-6D477D1252A3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407664C-28E0-E13F-DECC-0CB9438F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26C8E5A-198A-AD75-459C-151787D3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1C63-6FCF-46AA-9586-EFC66E687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55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3CD2E-9B11-0E42-8EF6-05D9E9BD4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5FB098-AD27-8C10-AC44-2295652A6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F899-0D99-4E4E-B564-6D477D1252A3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827EAD-80CC-5A93-0536-982C83D3F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58A2944-E80A-6A8E-F32D-6A9AEE9C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1C63-6FCF-46AA-9586-EFC66E687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14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E4EA642-E453-0E63-7F54-582ED8680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F899-0D99-4E4E-B564-6D477D1252A3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690B387-3E3E-3539-3CC2-E4B846107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57BDEF-24C2-99BC-A15A-5C8C19B0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1C63-6FCF-46AA-9586-EFC66E687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8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5F52D-DCD6-5645-2590-B4E144E8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8838D8-370F-D207-CCED-37BA2E71D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59DB7D-8FFE-FA77-873F-736795592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953653-5609-5A70-EA29-E96278F9C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F899-0D99-4E4E-B564-6D477D1252A3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9F0A7B-2B76-BC78-FF79-766F21C3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6B9944-3064-E6E4-2AE3-456E56D2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1C63-6FCF-46AA-9586-EFC66E687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56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7B4611-A9DD-B3D8-1FB7-819691DD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4FBC120-AEEE-2E0E-4506-D7810719B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6B4582-ACA4-9704-3D34-10C44F34E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E5A60A-9A76-C99B-966E-E03BD42BC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F899-0D99-4E4E-B564-6D477D1252A3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93EDBE-1C9F-C66A-1AB4-C8383C0C3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9D43FE4-32A8-F455-7CAA-4E26AD86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1C63-6FCF-46AA-9586-EFC66E687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64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8DD7F94-E676-3358-F054-1F1AA16A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89763E-9323-FF30-0C4A-FE1EECBA2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97918B-8F74-972E-ABC6-F3A8BD2FE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7F899-0D99-4E4E-B564-6D477D1252A3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D7704C-BBA3-AA25-AD5B-3F60C4B52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B72879-3A99-970F-9F4A-EB7B5AF4E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F1C63-6FCF-46AA-9586-EFC66E687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15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FE64D-8E09-1B77-82EC-0A425A77B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788CC14-598E-BBB5-5CF5-D0A0CBD8C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21605BB-5E58-3363-327B-7308256032FF}"/>
              </a:ext>
            </a:extLst>
          </p:cNvPr>
          <p:cNvSpPr txBox="1"/>
          <p:nvPr/>
        </p:nvSpPr>
        <p:spPr>
          <a:xfrm>
            <a:off x="762533" y="165812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品为道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A22B8C5-250E-D454-8D30-3B6A66075014}"/>
              </a:ext>
            </a:extLst>
          </p:cNvPr>
          <p:cNvSpPr txBox="1"/>
          <p:nvPr/>
        </p:nvSpPr>
        <p:spPr>
          <a:xfrm>
            <a:off x="762533" y="2298032"/>
            <a:ext cx="100719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酒店互动电视系统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ECFC9CF-649D-8B13-BF21-D439D326CC3B}"/>
              </a:ext>
            </a:extLst>
          </p:cNvPr>
          <p:cNvSpPr txBox="1"/>
          <p:nvPr/>
        </p:nvSpPr>
        <p:spPr>
          <a:xfrm>
            <a:off x="762533" y="4224175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>
                    <a:alpha val="34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版本号</a:t>
            </a:r>
            <a:r>
              <a:rPr lang="en-US" altLang="zh-CN" sz="3200" dirty="0">
                <a:solidFill>
                  <a:schemeClr val="bg1">
                    <a:alpha val="34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:V3.1</a:t>
            </a:r>
            <a:endParaRPr lang="zh-CN" altLang="en-US" sz="3200" dirty="0">
              <a:solidFill>
                <a:schemeClr val="bg1">
                  <a:alpha val="34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0502E2F-33C0-59E1-E30D-85C506072EDF}"/>
              </a:ext>
            </a:extLst>
          </p:cNvPr>
          <p:cNvSpPr txBox="1"/>
          <p:nvPr/>
        </p:nvSpPr>
        <p:spPr>
          <a:xfrm>
            <a:off x="10656472" y="5888725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2025</a:t>
            </a:r>
            <a:r>
              <a:rPr lang="zh-CN" altLang="en-US" sz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3123531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20066-64C8-9DED-4092-FCBD0B6E3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36686C7-6D98-1850-AD61-4144764AA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25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61F91-A787-06FD-DA38-182A13A54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A2C9B0F-7864-D315-4863-047D20F1C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58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A2CFF-7D33-8C42-85FA-248FB9CDC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8BC0F6-5B4E-E5D9-18BE-78CD8709E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38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E71D0-4068-7482-C932-00237BF54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D8E29F8-20AE-A928-C82C-FC8DBB1C8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43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1E3A4-DCF0-F3DC-B145-8D16FD0A3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A293BB6-259B-48E4-A50E-BD284507D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4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C2383-5B69-B02A-6C9E-5679F4300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6BB7A3A-2298-E023-D811-835C0EE81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6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D952D-0576-DB80-96EB-BDDBBCBD5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8F70D78-3887-3AB1-58E1-61BB1C655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5671EA7-8A67-BE76-E63F-58573EACE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526606"/>
              </p:ext>
            </p:extLst>
          </p:nvPr>
        </p:nvGraphicFramePr>
        <p:xfrm>
          <a:off x="752405" y="1598554"/>
          <a:ext cx="10615100" cy="480224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359186">
                  <a:extLst>
                    <a:ext uri="{9D8B030D-6E8A-4147-A177-3AD203B41FA5}">
                      <a16:colId xmlns:a16="http://schemas.microsoft.com/office/drawing/2014/main" val="274496660"/>
                    </a:ext>
                  </a:extLst>
                </a:gridCol>
                <a:gridCol w="8255914">
                  <a:extLst>
                    <a:ext uri="{9D8B030D-6E8A-4147-A177-3AD203B41FA5}">
                      <a16:colId xmlns:a16="http://schemas.microsoft.com/office/drawing/2014/main" val="2828435007"/>
                    </a:ext>
                  </a:extLst>
                </a:gridCol>
              </a:tblGrid>
              <a:tr h="411210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zh-CN" altLang="en-US" sz="1200" dirty="0">
                          <a:solidFill>
                            <a:schemeClr val="tx1"/>
                          </a:solidFill>
                          <a:effectLst/>
                        </a:rPr>
                        <a:t>功能</a:t>
                      </a:r>
                    </a:p>
                  </a:txBody>
                  <a:tcPr marL="86727" marR="86727" marT="43363" marB="43363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zh-CN" altLang="en-US" sz="1200" dirty="0">
                          <a:solidFill>
                            <a:schemeClr val="tx1"/>
                          </a:solidFill>
                          <a:effectLst/>
                        </a:rPr>
                        <a:t>说明</a:t>
                      </a:r>
                    </a:p>
                  </a:txBody>
                  <a:tcPr marL="86727" marR="86727" marT="43363" marB="43363" anchor="ctr"/>
                </a:tc>
                <a:extLst>
                  <a:ext uri="{0D108BD9-81ED-4DB2-BD59-A6C34878D82A}">
                    <a16:rowId xmlns:a16="http://schemas.microsoft.com/office/drawing/2014/main" val="1681769307"/>
                  </a:ext>
                </a:extLst>
              </a:tr>
              <a:tr h="411210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zh-CN" altLang="en-US" sz="1200" dirty="0">
                          <a:solidFill>
                            <a:schemeClr val="tx1"/>
                          </a:solidFill>
                          <a:effectLst/>
                        </a:rPr>
                        <a:t>开机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LOGO</a:t>
                      </a:r>
                    </a:p>
                  </a:txBody>
                  <a:tcPr marL="86727" marR="86727" marT="43363" marB="43363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zh-CN" altLang="en-US" sz="1200" dirty="0">
                          <a:solidFill>
                            <a:schemeClr val="tx1"/>
                          </a:solidFill>
                          <a:effectLst/>
                        </a:rPr>
                        <a:t>开机现实酒店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effectLst/>
                        </a:rPr>
                        <a:t>LOGO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effectLst/>
                        </a:rPr>
                        <a:t>及宣传短视频，提升酒店品牌形象</a:t>
                      </a:r>
                    </a:p>
                  </a:txBody>
                  <a:tcPr marL="86727" marR="86727" marT="43363" marB="43363" anchor="ctr"/>
                </a:tc>
                <a:extLst>
                  <a:ext uri="{0D108BD9-81ED-4DB2-BD59-A6C34878D82A}">
                    <a16:rowId xmlns:a16="http://schemas.microsoft.com/office/drawing/2014/main" val="550537935"/>
                  </a:ext>
                </a:extLst>
              </a:tr>
              <a:tr h="411210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zh-CN" altLang="en-US" sz="1200">
                          <a:solidFill>
                            <a:schemeClr val="tx1"/>
                          </a:solidFill>
                          <a:effectLst/>
                        </a:rPr>
                        <a:t>欢迎词</a:t>
                      </a:r>
                    </a:p>
                  </a:txBody>
                  <a:tcPr marL="86727" marR="86727" marT="43363" marB="43363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zh-CN" altLang="en-US" sz="1200">
                          <a:solidFill>
                            <a:schemeClr val="tx1"/>
                          </a:solidFill>
                          <a:effectLst/>
                        </a:rPr>
                        <a:t>欢迎词带客人姓名、自动识别客人身份显示相应语言</a:t>
                      </a:r>
                    </a:p>
                  </a:txBody>
                  <a:tcPr marL="86727" marR="86727" marT="43363" marB="43363" anchor="ctr"/>
                </a:tc>
                <a:extLst>
                  <a:ext uri="{0D108BD9-81ED-4DB2-BD59-A6C34878D82A}">
                    <a16:rowId xmlns:a16="http://schemas.microsoft.com/office/drawing/2014/main" val="3084909726"/>
                  </a:ext>
                </a:extLst>
              </a:tr>
              <a:tr h="411210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zh-CN" altLang="en-US" sz="1200">
                          <a:solidFill>
                            <a:schemeClr val="tx1"/>
                          </a:solidFill>
                          <a:effectLst/>
                        </a:rPr>
                        <a:t>语音控制</a:t>
                      </a:r>
                    </a:p>
                  </a:txBody>
                  <a:tcPr marL="86727" marR="86727" marT="43363" marB="43363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zh-CN" altLang="en-US" sz="1200" dirty="0">
                          <a:solidFill>
                            <a:schemeClr val="tx1"/>
                          </a:solidFill>
                          <a:effectLst/>
                        </a:rPr>
                        <a:t>搭配客房管家进行语音控制（特定电视可使用电视自带语音控制）</a:t>
                      </a:r>
                    </a:p>
                  </a:txBody>
                  <a:tcPr marL="86727" marR="86727" marT="43363" marB="43363" anchor="ctr"/>
                </a:tc>
                <a:extLst>
                  <a:ext uri="{0D108BD9-81ED-4DB2-BD59-A6C34878D82A}">
                    <a16:rowId xmlns:a16="http://schemas.microsoft.com/office/drawing/2014/main" val="32115876"/>
                  </a:ext>
                </a:extLst>
              </a:tr>
              <a:tr h="411210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zh-CN" altLang="en-US" sz="1200">
                          <a:solidFill>
                            <a:schemeClr val="tx1"/>
                          </a:solidFill>
                          <a:effectLst/>
                        </a:rPr>
                        <a:t>电视直播</a:t>
                      </a:r>
                    </a:p>
                  </a:txBody>
                  <a:tcPr marL="86727" marR="86727" marT="43363" marB="43363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zh-CN" altLang="en-US" sz="1200">
                          <a:solidFill>
                            <a:schemeClr val="tx1"/>
                          </a:solidFill>
                          <a:effectLst/>
                        </a:rPr>
                        <a:t>可选择需要显示的频道，包括自办和卫星频道</a:t>
                      </a:r>
                    </a:p>
                  </a:txBody>
                  <a:tcPr marL="86727" marR="86727" marT="43363" marB="43363" anchor="ctr"/>
                </a:tc>
                <a:extLst>
                  <a:ext uri="{0D108BD9-81ED-4DB2-BD59-A6C34878D82A}">
                    <a16:rowId xmlns:a16="http://schemas.microsoft.com/office/drawing/2014/main" val="3251836102"/>
                  </a:ext>
                </a:extLst>
              </a:tr>
              <a:tr h="4112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zh-CN" altLang="en-US" sz="1200" dirty="0">
                          <a:solidFill>
                            <a:schemeClr val="tx1"/>
                          </a:solidFill>
                          <a:effectLst/>
                        </a:rPr>
                        <a:t>电视频道按照酒店需求排序</a:t>
                      </a:r>
                    </a:p>
                  </a:txBody>
                  <a:tcPr marL="86727" marR="86727" marT="43363" marB="43363" anchor="ctr"/>
                </a:tc>
                <a:extLst>
                  <a:ext uri="{0D108BD9-81ED-4DB2-BD59-A6C34878D82A}">
                    <a16:rowId xmlns:a16="http://schemas.microsoft.com/office/drawing/2014/main" val="387874543"/>
                  </a:ext>
                </a:extLst>
              </a:tr>
              <a:tr h="4112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zh-CN" altLang="en-US" sz="1200">
                          <a:solidFill>
                            <a:schemeClr val="tx1"/>
                          </a:solidFill>
                          <a:effectLst/>
                        </a:rPr>
                        <a:t>最大音量限制</a:t>
                      </a:r>
                    </a:p>
                  </a:txBody>
                  <a:tcPr marL="86727" marR="86727" marT="43363" marB="43363" anchor="ctr"/>
                </a:tc>
                <a:extLst>
                  <a:ext uri="{0D108BD9-81ED-4DB2-BD59-A6C34878D82A}">
                    <a16:rowId xmlns:a16="http://schemas.microsoft.com/office/drawing/2014/main" val="944829637"/>
                  </a:ext>
                </a:extLst>
              </a:tr>
              <a:tr h="411210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zh-CN" altLang="en-US" sz="1200">
                          <a:solidFill>
                            <a:schemeClr val="tx1"/>
                          </a:solidFill>
                          <a:effectLst/>
                        </a:rPr>
                        <a:t>电话服务</a:t>
                      </a:r>
                    </a:p>
                  </a:txBody>
                  <a:tcPr marL="86727" marR="86727" marT="43363" marB="43363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zh-CN" altLang="en-US" sz="1200" dirty="0">
                          <a:solidFill>
                            <a:schemeClr val="tx1"/>
                          </a:solidFill>
                          <a:effectLst/>
                        </a:rPr>
                        <a:t>电话来电，电视自动静音；挂断后，电视音量自动恢复</a:t>
                      </a:r>
                    </a:p>
                  </a:txBody>
                  <a:tcPr marL="86727" marR="86727" marT="43363" marB="43363" anchor="ctr"/>
                </a:tc>
                <a:extLst>
                  <a:ext uri="{0D108BD9-81ED-4DB2-BD59-A6C34878D82A}">
                    <a16:rowId xmlns:a16="http://schemas.microsoft.com/office/drawing/2014/main" val="1861620919"/>
                  </a:ext>
                </a:extLst>
              </a:tr>
              <a:tr h="411210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zh-CN" altLang="en-US" sz="1200">
                          <a:solidFill>
                            <a:schemeClr val="tx1"/>
                          </a:solidFill>
                          <a:effectLst/>
                        </a:rPr>
                        <a:t>投屏服务</a:t>
                      </a:r>
                    </a:p>
                  </a:txBody>
                  <a:tcPr marL="86727" marR="86727" marT="43363" marB="43363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zh-CN" altLang="en-US" sz="1200">
                          <a:solidFill>
                            <a:schemeClr val="tx1"/>
                          </a:solidFill>
                          <a:effectLst/>
                        </a:rPr>
                        <a:t>微信扫码绑定电视，一对一投屏，防骚扰、防误投</a:t>
                      </a:r>
                    </a:p>
                  </a:txBody>
                  <a:tcPr marL="86727" marR="86727" marT="43363" marB="43363" anchor="ctr"/>
                </a:tc>
                <a:extLst>
                  <a:ext uri="{0D108BD9-81ED-4DB2-BD59-A6C34878D82A}">
                    <a16:rowId xmlns:a16="http://schemas.microsoft.com/office/drawing/2014/main" val="3817869841"/>
                  </a:ext>
                </a:extLst>
              </a:tr>
              <a:tr h="411210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zh-CN" altLang="en-US" sz="1200">
                          <a:solidFill>
                            <a:schemeClr val="tx1"/>
                          </a:solidFill>
                          <a:effectLst/>
                        </a:rPr>
                        <a:t>屏保功能</a:t>
                      </a:r>
                    </a:p>
                  </a:txBody>
                  <a:tcPr marL="86727" marR="86727" marT="43363" marB="43363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zh-CN" altLang="en-US" sz="1200">
                          <a:solidFill>
                            <a:schemeClr val="tx1"/>
                          </a:solidFill>
                          <a:effectLst/>
                        </a:rPr>
                        <a:t>支持图片或视频作为电视屏保，时间可设置</a:t>
                      </a:r>
                    </a:p>
                  </a:txBody>
                  <a:tcPr marL="86727" marR="86727" marT="43363" marB="43363" anchor="ctr"/>
                </a:tc>
                <a:extLst>
                  <a:ext uri="{0D108BD9-81ED-4DB2-BD59-A6C34878D82A}">
                    <a16:rowId xmlns:a16="http://schemas.microsoft.com/office/drawing/2014/main" val="416986249"/>
                  </a:ext>
                </a:extLst>
              </a:tr>
              <a:tr h="69014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zh-CN" altLang="en-US" sz="1200">
                          <a:solidFill>
                            <a:schemeClr val="tx1"/>
                          </a:solidFill>
                          <a:effectLst/>
                        </a:rPr>
                        <a:t>消息推送</a:t>
                      </a:r>
                    </a:p>
                  </a:txBody>
                  <a:tcPr marL="86727" marR="86727" marT="43363" marB="43363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zh-CN" altLang="en-US" sz="1200" dirty="0">
                          <a:solidFill>
                            <a:schemeClr val="tx1"/>
                          </a:solidFill>
                          <a:effectLst/>
                        </a:rPr>
                        <a:t>支持图片、视频、滚动字幕、文字消息推送到电视（支持指定电视或指定时间段）</a:t>
                      </a:r>
                    </a:p>
                  </a:txBody>
                  <a:tcPr marL="86727" marR="86727" marT="43363" marB="43363" anchor="ctr"/>
                </a:tc>
                <a:extLst>
                  <a:ext uri="{0D108BD9-81ED-4DB2-BD59-A6C34878D82A}">
                    <a16:rowId xmlns:a16="http://schemas.microsoft.com/office/drawing/2014/main" val="686663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791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DED3E32-980D-2C8C-B74E-F9FD3CBA8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24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082FA-46CF-6140-4B6C-6D45A0859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7F71611-5010-4C6E-A91D-37C52D9A8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03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A18DA-A44B-6189-EBDF-E56CDD293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7873213-6EFA-55A6-7458-EA08C484D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72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FECD6-60CB-9F2B-4B25-B0C9F5462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17E48CE-7958-9B96-FECD-B9D319359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32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E81C2-F155-47D9-E105-62D36D567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D2A992A-D229-32AB-6260-DE97809E1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45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625A2-5984-9825-0D1E-8B1258CF1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1333436-9FB5-85D4-B734-7186AEF48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90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162</Words>
  <Application>Microsoft Office PowerPoint</Application>
  <PresentationFormat>宽屏</PresentationFormat>
  <Paragraphs>24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等线</vt:lpstr>
      <vt:lpstr>等线 Light</vt:lpstr>
      <vt:lpstr>黑体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浩民 谢</dc:creator>
  <cp:lastModifiedBy>浩民 谢</cp:lastModifiedBy>
  <cp:revision>7</cp:revision>
  <dcterms:created xsi:type="dcterms:W3CDTF">2025-06-09T06:04:42Z</dcterms:created>
  <dcterms:modified xsi:type="dcterms:W3CDTF">2025-06-09T06:37:33Z</dcterms:modified>
</cp:coreProperties>
</file>